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handoutMasterIdLst>
    <p:handoutMasterId r:id="rId4"/>
  </p:handoutMasterIdLst>
  <p:sldIdLst>
    <p:sldId id="256"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0476D"/>
    <a:srgbClr val="0078C1"/>
    <a:srgbClr val="A95A95"/>
    <a:srgbClr val="4E93C3"/>
    <a:srgbClr val="27617B"/>
    <a:srgbClr val="01426A"/>
    <a:srgbClr val="333333"/>
    <a:srgbClr val="191919"/>
    <a:srgbClr val="6BBBA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603" autoAdjust="0"/>
    <p:restoredTop sz="95918" autoAdjust="0"/>
  </p:normalViewPr>
  <p:slideViewPr>
    <p:cSldViewPr snapToGrid="0" snapToObjects="1">
      <p:cViewPr varScale="1">
        <p:scale>
          <a:sx n="68" d="100"/>
          <a:sy n="68" d="100"/>
        </p:scale>
        <p:origin x="2016" y="66"/>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44" d="100"/>
          <a:sy n="44" d="100"/>
        </p:scale>
        <p:origin x="2405" y="62"/>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346A97D4-823B-6A49-9FFD-2A33A7D911E6}" type="datetimeFigureOut">
              <a:rPr lang="en-US" smtClean="0"/>
              <a:pPr/>
              <a:t>12/12/2019</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715B1850-18B7-C14D-A1C5-016F09DBF090}" type="slidenum">
              <a:rPr lang="en-US" smtClean="0"/>
              <a:pPr/>
              <a:t>‹N›</a:t>
            </a:fld>
            <a:endParaRPr lang="en-US"/>
          </a:p>
        </p:txBody>
      </p:sp>
    </p:spTree>
    <p:extLst>
      <p:ext uri="{BB962C8B-B14F-4D97-AF65-F5344CB8AC3E}">
        <p14:creationId xmlns:p14="http://schemas.microsoft.com/office/powerpoint/2010/main" val="4800680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DF6CF7B-A601-8747-97B2-17929FACE858}" type="datetimeFigureOut">
              <a:rPr lang="en-US" smtClean="0"/>
              <a:pPr/>
              <a:t>12/12/2019</a:t>
            </a:fld>
            <a:endParaRPr lang="en-US"/>
          </a:p>
        </p:txBody>
      </p:sp>
      <p:sp>
        <p:nvSpPr>
          <p:cNvPr id="4" name="Slide Image Placeholder 3"/>
          <p:cNvSpPr>
            <a:spLocks noGrp="1" noRot="1" noChangeAspect="1"/>
          </p:cNvSpPr>
          <p:nvPr>
            <p:ph type="sldImg" idx="2"/>
          </p:nvPr>
        </p:nvSpPr>
        <p:spPr>
          <a:xfrm>
            <a:off x="2111375" y="744538"/>
            <a:ext cx="25749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C854C57C-F241-7943-A424-C9FD054E5B85}" type="slidenum">
              <a:rPr lang="en-US" smtClean="0"/>
              <a:pPr/>
              <a:t>‹N›</a:t>
            </a:fld>
            <a:endParaRPr lang="en-US"/>
          </a:p>
        </p:txBody>
      </p:sp>
    </p:spTree>
    <p:extLst>
      <p:ext uri="{BB962C8B-B14F-4D97-AF65-F5344CB8AC3E}">
        <p14:creationId xmlns:p14="http://schemas.microsoft.com/office/powerpoint/2010/main" val="420828114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C854C57C-F241-7943-A424-C9FD054E5B85}" type="slidenum">
              <a:rPr lang="en-US" smtClean="0"/>
              <a:pPr/>
              <a:t>1</a:t>
            </a:fld>
            <a:endParaRPr lang="en-US"/>
          </a:p>
        </p:txBody>
      </p:sp>
    </p:spTree>
    <p:extLst>
      <p:ext uri="{BB962C8B-B14F-4D97-AF65-F5344CB8AC3E}">
        <p14:creationId xmlns:p14="http://schemas.microsoft.com/office/powerpoint/2010/main" val="27298644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ondaosservatorio.it/"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24" name="Rettangolo 23">
            <a:extLst>
              <a:ext uri="{FF2B5EF4-FFF2-40B4-BE49-F238E27FC236}">
                <a16:creationId xmlns:a16="http://schemas.microsoft.com/office/drawing/2014/main" id="{6C95B754-5745-4C50-89B8-34D2053EB601}"/>
              </a:ext>
            </a:extLst>
          </p:cNvPr>
          <p:cNvSpPr/>
          <p:nvPr userDrawn="1"/>
        </p:nvSpPr>
        <p:spPr>
          <a:xfrm>
            <a:off x="113952" y="9502173"/>
            <a:ext cx="6633062" cy="246221"/>
          </a:xfrm>
          <a:prstGeom prst="rect">
            <a:avLst/>
          </a:prstGeom>
        </p:spPr>
        <p:txBody>
          <a:bodyPr wrap="square">
            <a:spAutoFit/>
          </a:bodyPr>
          <a:lstStyle/>
          <a:p>
            <a:pPr lvl="0" algn="ctr" defTabSz="914400">
              <a:spcBef>
                <a:spcPct val="20000"/>
              </a:spcBef>
            </a:pPr>
            <a:r>
              <a:rPr lang="it-IT" sz="1000" i="1" dirty="0">
                <a:solidFill>
                  <a:srgbClr val="01426A"/>
                </a:solidFill>
                <a:latin typeface="Calibri" panose="020F0502020204030204" pitchFamily="34" charset="0"/>
                <a:cs typeface="Calibri" panose="020F0502020204030204" pitchFamily="34" charset="0"/>
              </a:rPr>
              <a:t>Onda Osservatorio nazionale sulla salute della donna e di genere – Via Cernaia 11 – Milano </a:t>
            </a:r>
            <a:r>
              <a:rPr lang="it-IT" sz="1000" i="1" dirty="0">
                <a:solidFill>
                  <a:srgbClr val="01426A"/>
                </a:solidFill>
                <a:latin typeface="Calibri" panose="020F0502020204030204" pitchFamily="34" charset="0"/>
                <a:cs typeface="Calibri" panose="020F0502020204030204" pitchFamily="34" charset="0"/>
                <a:hlinkClick r:id="rId2"/>
              </a:rPr>
              <a:t>www.ondaosservatorio.it</a:t>
            </a:r>
            <a:r>
              <a:rPr lang="it-IT" sz="1000" i="1" dirty="0">
                <a:solidFill>
                  <a:srgbClr val="01426A"/>
                </a:solidFill>
                <a:latin typeface="Calibri" panose="020F0502020204030204" pitchFamily="34" charset="0"/>
                <a:cs typeface="Calibri" panose="020F0502020204030204" pitchFamily="34" charset="0"/>
              </a:rPr>
              <a:t> </a:t>
            </a:r>
            <a:endParaRPr lang="it-IT" sz="1000" dirty="0">
              <a:solidFill>
                <a:srgbClr val="01426A"/>
              </a:solidFill>
              <a:latin typeface="Calibri" panose="020F0502020204030204" pitchFamily="34" charset="0"/>
              <a:cs typeface="Calibri" panose="020F0502020204030204" pitchFamily="34" charset="0"/>
            </a:endParaRPr>
          </a:p>
        </p:txBody>
      </p:sp>
      <p:pic>
        <p:nvPicPr>
          <p:cNvPr id="25" name="Immagine 24">
            <a:extLst>
              <a:ext uri="{FF2B5EF4-FFF2-40B4-BE49-F238E27FC236}">
                <a16:creationId xmlns:a16="http://schemas.microsoft.com/office/drawing/2014/main" id="{038F1CEA-4EB6-4293-BDDA-017273975BA1}"/>
              </a:ext>
            </a:extLst>
          </p:cNvPr>
          <p:cNvPicPr>
            <a:picLocks noChangeAspect="1"/>
          </p:cNvPicPr>
          <p:nvPr userDrawn="1"/>
        </p:nvPicPr>
        <p:blipFill>
          <a:blip r:embed="rId3"/>
          <a:stretch>
            <a:fillRect/>
          </a:stretch>
        </p:blipFill>
        <p:spPr>
          <a:xfrm>
            <a:off x="221145" y="103353"/>
            <a:ext cx="1851495" cy="947016"/>
          </a:xfrm>
          <a:prstGeom prst="rect">
            <a:avLst/>
          </a:prstGeom>
        </p:spPr>
      </p:pic>
    </p:spTree>
    <p:extLst>
      <p:ext uri="{BB962C8B-B14F-4D97-AF65-F5344CB8AC3E}">
        <p14:creationId xmlns:p14="http://schemas.microsoft.com/office/powerpoint/2010/main" val="361000662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ttangolo 6"/>
          <p:cNvSpPr/>
          <p:nvPr userDrawn="1"/>
        </p:nvSpPr>
        <p:spPr>
          <a:xfrm>
            <a:off x="0" y="0"/>
            <a:ext cx="6858000" cy="9906000"/>
          </a:xfrm>
          <a:prstGeom prst="rect">
            <a:avLst/>
          </a:prstGeom>
          <a:solidFill>
            <a:srgbClr val="2761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arrotondato 7"/>
          <p:cNvSpPr/>
          <p:nvPr userDrawn="1"/>
        </p:nvSpPr>
        <p:spPr>
          <a:xfrm>
            <a:off x="130629" y="143692"/>
            <a:ext cx="6596743" cy="9627325"/>
          </a:xfrm>
          <a:prstGeom prst="roundRect">
            <a:avLst>
              <a:gd name="adj" fmla="val 280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0</a:t>
            </a:r>
          </a:p>
        </p:txBody>
      </p:sp>
    </p:spTree>
    <p:extLst>
      <p:ext uri="{BB962C8B-B14F-4D97-AF65-F5344CB8AC3E}">
        <p14:creationId xmlns:p14="http://schemas.microsoft.com/office/powerpoint/2010/main" val="1354637766"/>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1">
            <a:extLst>
              <a:ext uri="{FF2B5EF4-FFF2-40B4-BE49-F238E27FC236}">
                <a16:creationId xmlns:a16="http://schemas.microsoft.com/office/drawing/2014/main" id="{73FC8DFF-AC53-40B1-8245-ABCC739C12CF}"/>
              </a:ext>
            </a:extLst>
          </p:cNvPr>
          <p:cNvSpPr/>
          <p:nvPr/>
        </p:nvSpPr>
        <p:spPr>
          <a:xfrm>
            <a:off x="657087" y="928658"/>
            <a:ext cx="5645426" cy="505523"/>
          </a:xfrm>
          <a:prstGeom prst="rect">
            <a:avLst/>
          </a:prstGeom>
        </p:spPr>
        <p:txBody>
          <a:bodyPr wrap="square">
            <a:spAutoFit/>
          </a:bodyPr>
          <a:lstStyle/>
          <a:p>
            <a:pPr algn="ctr">
              <a:lnSpc>
                <a:spcPts val="1600"/>
              </a:lnSpc>
            </a:pPr>
            <a:r>
              <a:rPr lang="it-IT" sz="1600" b="1" cap="small" dirty="0">
                <a:solidFill>
                  <a:srgbClr val="0078C1"/>
                </a:solidFill>
                <a:latin typeface="Calibri" panose="020F0502020204030204" pitchFamily="34" charset="0"/>
              </a:rPr>
              <a:t>TAVOLO TECNICO INTERREGIONALE </a:t>
            </a:r>
          </a:p>
          <a:p>
            <a:pPr algn="ctr">
              <a:lnSpc>
                <a:spcPts val="1600"/>
              </a:lnSpc>
            </a:pPr>
            <a:r>
              <a:rPr lang="it-IT" sz="1600" b="1" i="1" cap="small" dirty="0">
                <a:solidFill>
                  <a:srgbClr val="0078C1"/>
                </a:solidFill>
                <a:latin typeface="Calibri" panose="020F0502020204030204" pitchFamily="34" charset="0"/>
              </a:rPr>
              <a:t>TEST PRENATALI NON INVASIVI (NIPT)</a:t>
            </a:r>
            <a:endParaRPr lang="it-IT" sz="1600" b="1" i="1" dirty="0">
              <a:solidFill>
                <a:srgbClr val="0078C1"/>
              </a:solidFill>
              <a:latin typeface="Calibri" panose="020F0502020204030204" pitchFamily="34" charset="0"/>
            </a:endParaRPr>
          </a:p>
        </p:txBody>
      </p:sp>
      <p:sp>
        <p:nvSpPr>
          <p:cNvPr id="2" name="Rettangolo 1">
            <a:extLst>
              <a:ext uri="{FF2B5EF4-FFF2-40B4-BE49-F238E27FC236}">
                <a16:creationId xmlns:a16="http://schemas.microsoft.com/office/drawing/2014/main" id="{52ED0462-A9F7-4422-B593-D49DC7D2A699}"/>
              </a:ext>
            </a:extLst>
          </p:cNvPr>
          <p:cNvSpPr/>
          <p:nvPr/>
        </p:nvSpPr>
        <p:spPr>
          <a:xfrm>
            <a:off x="289113" y="1372287"/>
            <a:ext cx="6310703" cy="477054"/>
          </a:xfrm>
          <a:prstGeom prst="rect">
            <a:avLst/>
          </a:prstGeom>
        </p:spPr>
        <p:txBody>
          <a:bodyPr wrap="square">
            <a:spAutoFit/>
          </a:bodyPr>
          <a:lstStyle/>
          <a:p>
            <a:pPr algn="ctr">
              <a:lnSpc>
                <a:spcPts val="1500"/>
              </a:lnSpc>
              <a:spcAft>
                <a:spcPts val="0"/>
              </a:spcAft>
            </a:pPr>
            <a:r>
              <a:rPr lang="it-IT" sz="1400" b="1" dirty="0">
                <a:solidFill>
                  <a:srgbClr val="10476D"/>
                </a:solidFill>
                <a:ea typeface="Calibri" panose="020F0502020204030204" pitchFamily="34" charset="0"/>
                <a:cs typeface="Times New Roman" panose="02020603050405020304" pitchFamily="18" charset="0"/>
              </a:rPr>
              <a:t>Milano, 13 dicembre 2019, ore 10.30-13.00</a:t>
            </a:r>
          </a:p>
          <a:p>
            <a:pPr algn="ctr">
              <a:lnSpc>
                <a:spcPts val="1500"/>
              </a:lnSpc>
              <a:spcAft>
                <a:spcPts val="0"/>
              </a:spcAft>
            </a:pPr>
            <a:r>
              <a:rPr lang="it-IT" sz="1400" dirty="0">
                <a:solidFill>
                  <a:srgbClr val="10476D"/>
                </a:solidFill>
                <a:ea typeface="Calibri" panose="020F0502020204030204" pitchFamily="34" charset="0"/>
                <a:cs typeface="Times New Roman" panose="02020603050405020304" pitchFamily="18" charset="0"/>
              </a:rPr>
              <a:t>Città metropolitana di Milano - Sala Giunta, Palazzo Isimbardi – Via Vivaio, 1</a:t>
            </a:r>
            <a:endParaRPr lang="it-IT" sz="1400" dirty="0">
              <a:solidFill>
                <a:srgbClr val="10476D"/>
              </a:solidFill>
              <a:cs typeface="Times New Roman" panose="02020603050405020304" pitchFamily="18" charset="0"/>
            </a:endParaRPr>
          </a:p>
        </p:txBody>
      </p:sp>
      <p:sp>
        <p:nvSpPr>
          <p:cNvPr id="6" name="CasellaDiTesto 5">
            <a:extLst>
              <a:ext uri="{FF2B5EF4-FFF2-40B4-BE49-F238E27FC236}">
                <a16:creationId xmlns:a16="http://schemas.microsoft.com/office/drawing/2014/main" id="{E206431E-CB4D-480C-B5B7-AA5F4B59819A}"/>
              </a:ext>
            </a:extLst>
          </p:cNvPr>
          <p:cNvSpPr txBox="1"/>
          <p:nvPr/>
        </p:nvSpPr>
        <p:spPr>
          <a:xfrm>
            <a:off x="3479800" y="3771900"/>
            <a:ext cx="184731" cy="369332"/>
          </a:xfrm>
          <a:prstGeom prst="rect">
            <a:avLst/>
          </a:prstGeom>
          <a:noFill/>
        </p:spPr>
        <p:txBody>
          <a:bodyPr wrap="none" rtlCol="0">
            <a:spAutoFit/>
          </a:bodyPr>
          <a:lstStyle/>
          <a:p>
            <a:endParaRPr lang="it-IT" dirty="0"/>
          </a:p>
        </p:txBody>
      </p:sp>
      <p:sp>
        <p:nvSpPr>
          <p:cNvPr id="5" name="Rettangolo 4">
            <a:extLst>
              <a:ext uri="{FF2B5EF4-FFF2-40B4-BE49-F238E27FC236}">
                <a16:creationId xmlns:a16="http://schemas.microsoft.com/office/drawing/2014/main" id="{18660F11-C5B0-4EF1-8224-BE191442E3EB}"/>
              </a:ext>
            </a:extLst>
          </p:cNvPr>
          <p:cNvSpPr/>
          <p:nvPr/>
        </p:nvSpPr>
        <p:spPr>
          <a:xfrm>
            <a:off x="201707" y="1929354"/>
            <a:ext cx="6398110" cy="1352293"/>
          </a:xfrm>
          <a:prstGeom prst="rect">
            <a:avLst/>
          </a:prstGeom>
        </p:spPr>
        <p:txBody>
          <a:bodyPr wrap="square">
            <a:spAutoFit/>
          </a:bodyPr>
          <a:lstStyle/>
          <a:p>
            <a:pPr algn="just">
              <a:lnSpc>
                <a:spcPct val="107000"/>
              </a:lnSpc>
              <a:spcAft>
                <a:spcPts val="0"/>
              </a:spcAft>
            </a:pPr>
            <a:r>
              <a:rPr lang="it-IT" sz="1100" i="1" dirty="0">
                <a:solidFill>
                  <a:srgbClr val="10476D"/>
                </a:solidFill>
              </a:rPr>
              <a:t>I test prenatali non invasivi (NIPT) sono ormai considerati dalle più importanti società scientifiche di settore, strumenti di screening innovativi, affidabili in considerazione dell’elevata specificità rispetto alle principali patologie cromosomiche, oltre che non invasivi. Il loro utilizzo e l’eventuale inserimento nell'attuale percorso di indagini prenatali sono tematiche all’attenzione di alcune Regioni. Obiettivo dell’incontro è condividere con le Regioni Lombardia, Emilia-Romagna, Veneto e Lazio lo stato dell’arte e le prospettive future in ambito di NIPT, per avviare una riflessione, anche grazie al contributo di esperti di settore, sull’opportunità offerta dai nuovi test prenatali nel ridurre l'accesso inappropriato agli esami diagnostici invasivi.</a:t>
            </a:r>
          </a:p>
        </p:txBody>
      </p:sp>
      <p:sp>
        <p:nvSpPr>
          <p:cNvPr id="14" name="CasellaDiTesto 13">
            <a:extLst>
              <a:ext uri="{FF2B5EF4-FFF2-40B4-BE49-F238E27FC236}">
                <a16:creationId xmlns:a16="http://schemas.microsoft.com/office/drawing/2014/main" id="{63E79782-9402-4C4B-B0C0-F7DBEE13181F}"/>
              </a:ext>
            </a:extLst>
          </p:cNvPr>
          <p:cNvSpPr txBox="1"/>
          <p:nvPr/>
        </p:nvSpPr>
        <p:spPr>
          <a:xfrm>
            <a:off x="201707" y="3387848"/>
            <a:ext cx="6398109" cy="6353021"/>
          </a:xfrm>
          <a:prstGeom prst="rect">
            <a:avLst/>
          </a:prstGeom>
          <a:noFill/>
        </p:spPr>
        <p:txBody>
          <a:bodyPr wrap="square" rtlCol="0">
            <a:spAutoFit/>
          </a:bodyPr>
          <a:lstStyle/>
          <a:p>
            <a:pPr>
              <a:lnSpc>
                <a:spcPts val="1200"/>
              </a:lnSpc>
              <a:spcAft>
                <a:spcPts val="400"/>
              </a:spcAft>
            </a:pPr>
            <a:r>
              <a:rPr lang="it-IT" sz="1200" b="1" dirty="0">
                <a:solidFill>
                  <a:srgbClr val="0078C1"/>
                </a:solidFill>
              </a:rPr>
              <a:t>10.15 Registrazione partecipanti</a:t>
            </a:r>
          </a:p>
          <a:p>
            <a:pPr>
              <a:lnSpc>
                <a:spcPts val="1200"/>
              </a:lnSpc>
              <a:tabLst>
                <a:tab pos="444500" algn="l"/>
              </a:tabLst>
            </a:pPr>
            <a:r>
              <a:rPr lang="it-IT" sz="1200" b="1" dirty="0">
                <a:solidFill>
                  <a:srgbClr val="0078C1"/>
                </a:solidFill>
              </a:rPr>
              <a:t>10.30 Saluto introduttivo: </a:t>
            </a:r>
          </a:p>
          <a:p>
            <a:pPr marL="355600">
              <a:lnSpc>
                <a:spcPts val="1200"/>
              </a:lnSpc>
              <a:tabLst>
                <a:tab pos="444500" algn="l"/>
              </a:tabLst>
            </a:pPr>
            <a:r>
              <a:rPr lang="it-IT" sz="1100" b="1" dirty="0">
                <a:solidFill>
                  <a:srgbClr val="10476D"/>
                </a:solidFill>
              </a:rPr>
              <a:t>Francesca Merzagora</a:t>
            </a:r>
            <a:r>
              <a:rPr lang="it-IT" sz="1100" dirty="0">
                <a:solidFill>
                  <a:srgbClr val="10476D"/>
                </a:solidFill>
              </a:rPr>
              <a:t>, </a:t>
            </a:r>
            <a:r>
              <a:rPr lang="it-IT" sz="1100" i="1" dirty="0">
                <a:solidFill>
                  <a:srgbClr val="10476D"/>
                </a:solidFill>
              </a:rPr>
              <a:t>Presidente Fondazione ONDA</a:t>
            </a:r>
          </a:p>
          <a:p>
            <a:pPr>
              <a:lnSpc>
                <a:spcPts val="1200"/>
              </a:lnSpc>
              <a:tabLst>
                <a:tab pos="444500" algn="l"/>
              </a:tabLst>
            </a:pPr>
            <a:r>
              <a:rPr lang="it-IT" sz="1100" b="1" dirty="0">
                <a:solidFill>
                  <a:srgbClr val="0078C1"/>
                </a:solidFill>
              </a:rPr>
              <a:t>         </a:t>
            </a:r>
            <a:r>
              <a:rPr lang="it-IT" sz="1200" b="1" dirty="0">
                <a:solidFill>
                  <a:srgbClr val="0078C1"/>
                </a:solidFill>
              </a:rPr>
              <a:t>  Saluti Istituzionali:</a:t>
            </a:r>
          </a:p>
          <a:p>
            <a:pPr>
              <a:lnSpc>
                <a:spcPts val="1200"/>
              </a:lnSpc>
              <a:tabLst>
                <a:tab pos="444500" algn="l"/>
              </a:tabLst>
            </a:pPr>
            <a:r>
              <a:rPr lang="it-IT" sz="1000" b="1" dirty="0">
                <a:solidFill>
                  <a:srgbClr val="10476D"/>
                </a:solidFill>
              </a:rPr>
              <a:t>            </a:t>
            </a:r>
            <a:r>
              <a:rPr lang="it-IT" sz="1100" b="1" dirty="0">
                <a:solidFill>
                  <a:srgbClr val="10476D"/>
                </a:solidFill>
              </a:rPr>
              <a:t>Arianna Censi</a:t>
            </a:r>
            <a:r>
              <a:rPr lang="it-IT" sz="1100" b="1" i="1" dirty="0">
                <a:solidFill>
                  <a:srgbClr val="10476D"/>
                </a:solidFill>
              </a:rPr>
              <a:t>, </a:t>
            </a:r>
            <a:r>
              <a:rPr lang="it-IT" sz="1100" i="1" dirty="0">
                <a:solidFill>
                  <a:srgbClr val="10476D"/>
                </a:solidFill>
              </a:rPr>
              <a:t>Vice Sindaca, Città metropolitana di Milano</a:t>
            </a:r>
          </a:p>
          <a:p>
            <a:pPr>
              <a:lnSpc>
                <a:spcPts val="1200"/>
              </a:lnSpc>
              <a:tabLst>
                <a:tab pos="444500" algn="l"/>
              </a:tabLst>
            </a:pPr>
            <a:endParaRPr lang="it-IT" sz="1200" b="1" dirty="0">
              <a:solidFill>
                <a:srgbClr val="0078C1"/>
              </a:solidFill>
            </a:endParaRPr>
          </a:p>
          <a:p>
            <a:pPr>
              <a:lnSpc>
                <a:spcPts val="1200"/>
              </a:lnSpc>
              <a:tabLst>
                <a:tab pos="444500" algn="l"/>
              </a:tabLst>
            </a:pPr>
            <a:r>
              <a:rPr lang="it-IT" sz="1200" b="1" dirty="0">
                <a:solidFill>
                  <a:srgbClr val="0078C1"/>
                </a:solidFill>
              </a:rPr>
              <a:t>10.45 Il punto di vista delle donne sui NIPT e sulla diagnosi prenatale</a:t>
            </a:r>
          </a:p>
          <a:p>
            <a:pPr marL="355600">
              <a:lnSpc>
                <a:spcPts val="1200"/>
              </a:lnSpc>
              <a:tabLst>
                <a:tab pos="444500" algn="l"/>
              </a:tabLst>
            </a:pPr>
            <a:r>
              <a:rPr lang="it-IT" sz="1100" b="1" dirty="0">
                <a:solidFill>
                  <a:srgbClr val="10476D"/>
                </a:solidFill>
              </a:rPr>
              <a:t>Nicoletta Orthmann</a:t>
            </a:r>
            <a:r>
              <a:rPr lang="it-IT" sz="1100" dirty="0">
                <a:solidFill>
                  <a:srgbClr val="10476D"/>
                </a:solidFill>
              </a:rPr>
              <a:t>, </a:t>
            </a:r>
            <a:r>
              <a:rPr lang="it-IT" sz="1100" i="1" dirty="0">
                <a:solidFill>
                  <a:srgbClr val="10476D"/>
                </a:solidFill>
              </a:rPr>
              <a:t>Coordinatore medico-scientifico Fondazione ONDA</a:t>
            </a:r>
            <a:endParaRPr lang="it-IT" sz="1100" b="1" i="1" dirty="0">
              <a:solidFill>
                <a:srgbClr val="10476D"/>
              </a:solidFill>
            </a:endParaRPr>
          </a:p>
          <a:p>
            <a:pPr lvl="0">
              <a:lnSpc>
                <a:spcPts val="1200"/>
              </a:lnSpc>
            </a:pPr>
            <a:endParaRPr lang="it-IT" sz="1100" b="1" dirty="0">
              <a:solidFill>
                <a:srgbClr val="0078C1"/>
              </a:solidFill>
            </a:endParaRPr>
          </a:p>
          <a:p>
            <a:pPr lvl="0">
              <a:lnSpc>
                <a:spcPts val="1200"/>
              </a:lnSpc>
            </a:pPr>
            <a:r>
              <a:rPr lang="it-IT" sz="1200" b="1" dirty="0">
                <a:solidFill>
                  <a:srgbClr val="0078C1"/>
                </a:solidFill>
              </a:rPr>
              <a:t>Coordinamento tavolo tecnico a cura di</a:t>
            </a:r>
            <a:r>
              <a:rPr lang="it-IT" sz="1200" i="1" dirty="0">
                <a:solidFill>
                  <a:srgbClr val="0078C1"/>
                </a:solidFill>
              </a:rPr>
              <a:t>: </a:t>
            </a:r>
          </a:p>
          <a:p>
            <a:pPr>
              <a:lnSpc>
                <a:spcPts val="1200"/>
              </a:lnSpc>
              <a:tabLst>
                <a:tab pos="444500" algn="l"/>
              </a:tabLst>
            </a:pPr>
            <a:r>
              <a:rPr lang="it-IT" sz="1100" b="1" dirty="0">
                <a:solidFill>
                  <a:srgbClr val="10476D"/>
                </a:solidFill>
              </a:rPr>
              <a:t>Rinaldo Zanini</a:t>
            </a:r>
            <a:r>
              <a:rPr lang="it-IT" sz="1100" i="1" dirty="0">
                <a:solidFill>
                  <a:srgbClr val="10476D"/>
                </a:solidFill>
              </a:rPr>
              <a:t>, Membro Comitato Percorso Nascita Nazionale - Comitato tecnico scientifico e </a:t>
            </a:r>
            <a:r>
              <a:rPr lang="it-IT" sz="1100" i="1" dirty="0" err="1">
                <a:solidFill>
                  <a:srgbClr val="10476D"/>
                </a:solidFill>
              </a:rPr>
              <a:t>Advisory</a:t>
            </a:r>
            <a:r>
              <a:rPr lang="it-IT" sz="1100" i="1" dirty="0">
                <a:solidFill>
                  <a:srgbClr val="10476D"/>
                </a:solidFill>
              </a:rPr>
              <a:t> Board Bollini Rosa Onda </a:t>
            </a:r>
          </a:p>
          <a:p>
            <a:r>
              <a:rPr lang="it-IT" sz="1100" b="1" dirty="0">
                <a:solidFill>
                  <a:srgbClr val="10476D"/>
                </a:solidFill>
              </a:rPr>
              <a:t>Gianfranco </a:t>
            </a:r>
            <a:r>
              <a:rPr lang="it-IT" sz="1100" b="1" dirty="0" err="1">
                <a:solidFill>
                  <a:srgbClr val="10476D"/>
                </a:solidFill>
              </a:rPr>
              <a:t>Jorizzo</a:t>
            </a:r>
            <a:r>
              <a:rPr lang="it-IT" sz="1100" i="1" dirty="0">
                <a:solidFill>
                  <a:srgbClr val="10476D"/>
                </a:solidFill>
              </a:rPr>
              <a:t>, Coordinatore nazionale del Comitato Percorso Nascite del Ministero della Salute – Responsabile Servizio Medicina Prenatale PADOVA Ulss 6 Euganea.</a:t>
            </a:r>
          </a:p>
          <a:p>
            <a:endParaRPr lang="it-IT" sz="1100" i="1" dirty="0">
              <a:solidFill>
                <a:srgbClr val="10476D"/>
              </a:solidFill>
            </a:endParaRPr>
          </a:p>
          <a:p>
            <a:pPr>
              <a:lnSpc>
                <a:spcPts val="1200"/>
              </a:lnSpc>
            </a:pPr>
            <a:r>
              <a:rPr lang="it-IT" sz="1200" b="1" dirty="0">
                <a:solidFill>
                  <a:srgbClr val="0078C1"/>
                </a:solidFill>
              </a:rPr>
              <a:t>10.50 Background e scenario a cura degli esperti</a:t>
            </a:r>
          </a:p>
          <a:p>
            <a:pPr marL="355600"/>
            <a:r>
              <a:rPr lang="it-IT" sz="1100" b="1" dirty="0">
                <a:solidFill>
                  <a:srgbClr val="10476D"/>
                </a:solidFill>
              </a:rPr>
              <a:t>Francesca Romana Grati, </a:t>
            </a:r>
            <a:r>
              <a:rPr lang="it-IT" sz="1100" i="1" dirty="0">
                <a:solidFill>
                  <a:srgbClr val="10476D"/>
                </a:solidFill>
              </a:rPr>
              <a:t>Direttore scientifico Istituto TOMA Advanced </a:t>
            </a:r>
            <a:r>
              <a:rPr lang="it-IT" sz="1100" i="1" dirty="0" err="1">
                <a:solidFill>
                  <a:srgbClr val="10476D"/>
                </a:solidFill>
              </a:rPr>
              <a:t>Biomedical</a:t>
            </a:r>
            <a:r>
              <a:rPr lang="it-IT" sz="1100" i="1" dirty="0">
                <a:solidFill>
                  <a:srgbClr val="10476D"/>
                </a:solidFill>
              </a:rPr>
              <a:t> </a:t>
            </a:r>
            <a:r>
              <a:rPr lang="it-IT" sz="1100" i="1" dirty="0" err="1">
                <a:solidFill>
                  <a:srgbClr val="10476D"/>
                </a:solidFill>
              </a:rPr>
              <a:t>Assays</a:t>
            </a:r>
            <a:r>
              <a:rPr lang="it-IT" sz="1100" i="1" dirty="0">
                <a:solidFill>
                  <a:srgbClr val="10476D"/>
                </a:solidFill>
              </a:rPr>
              <a:t>, Impact Lab Group</a:t>
            </a:r>
          </a:p>
          <a:p>
            <a:pPr marL="355600" lvl="0"/>
            <a:r>
              <a:rPr lang="it-IT" sz="1100" b="1" dirty="0">
                <a:solidFill>
                  <a:srgbClr val="10476D"/>
                </a:solidFill>
              </a:rPr>
              <a:t>Giuseppe Novelli, </a:t>
            </a:r>
            <a:r>
              <a:rPr lang="it-IT" sz="1100" i="1" dirty="0">
                <a:solidFill>
                  <a:srgbClr val="10476D"/>
                </a:solidFill>
              </a:rPr>
              <a:t>Direttore U.O.C. Laboratorio Genetica Medica - Università di Roma  “Tor Vergata ”</a:t>
            </a:r>
          </a:p>
          <a:p>
            <a:pPr marL="355600" lvl="0"/>
            <a:r>
              <a:rPr lang="it-IT" sz="1100" b="1" dirty="0">
                <a:solidFill>
                  <a:srgbClr val="10476D"/>
                </a:solidFill>
              </a:rPr>
              <a:t>Elsa </a:t>
            </a:r>
            <a:r>
              <a:rPr lang="it-IT" sz="1100" b="1" dirty="0" err="1">
                <a:solidFill>
                  <a:srgbClr val="10476D"/>
                </a:solidFill>
              </a:rPr>
              <a:t>Viora</a:t>
            </a:r>
            <a:r>
              <a:rPr lang="it-IT" sz="1100" b="1" dirty="0">
                <a:solidFill>
                  <a:srgbClr val="10476D"/>
                </a:solidFill>
              </a:rPr>
              <a:t>, </a:t>
            </a:r>
            <a:r>
              <a:rPr lang="it-IT" sz="1100" i="1" dirty="0">
                <a:solidFill>
                  <a:srgbClr val="10476D"/>
                </a:solidFill>
              </a:rPr>
              <a:t>Presidente AOGOI Associazione Ostetrici Ginecologi Ospedalieri Italiani e delegata SIGO, Società Italiana di Ginecologia e Ostetricia</a:t>
            </a:r>
          </a:p>
          <a:p>
            <a:pPr marL="355600" lvl="0"/>
            <a:r>
              <a:rPr lang="it-IT" sz="1100" b="1" dirty="0">
                <a:solidFill>
                  <a:srgbClr val="10476D"/>
                </a:solidFill>
              </a:rPr>
              <a:t>Achille </a:t>
            </a:r>
            <a:r>
              <a:rPr lang="it-IT" sz="1100" b="1" dirty="0" err="1">
                <a:solidFill>
                  <a:srgbClr val="10476D"/>
                </a:solidFill>
              </a:rPr>
              <a:t>Iolascon</a:t>
            </a:r>
            <a:r>
              <a:rPr lang="it-IT" sz="1100" b="1" dirty="0">
                <a:solidFill>
                  <a:srgbClr val="10476D"/>
                </a:solidFill>
              </a:rPr>
              <a:t>, </a:t>
            </a:r>
            <a:r>
              <a:rPr lang="it-IT" sz="1100" i="1" dirty="0">
                <a:solidFill>
                  <a:srgbClr val="10476D"/>
                </a:solidFill>
              </a:rPr>
              <a:t>Presidente Eletto SIGU Società Italiana di Genetica Umana</a:t>
            </a:r>
            <a:endParaRPr lang="it-IT" sz="1100" b="1" dirty="0">
              <a:solidFill>
                <a:schemeClr val="bg1">
                  <a:lumMod val="50000"/>
                </a:schemeClr>
              </a:solidFill>
            </a:endParaRPr>
          </a:p>
          <a:p>
            <a:pPr marL="358775" indent="-358775">
              <a:lnSpc>
                <a:spcPts val="1200"/>
              </a:lnSpc>
              <a:tabLst>
                <a:tab pos="358775" algn="l"/>
              </a:tabLst>
            </a:pPr>
            <a:r>
              <a:rPr lang="it-IT" sz="1200" b="1" dirty="0">
                <a:solidFill>
                  <a:srgbClr val="0078C1"/>
                </a:solidFill>
              </a:rPr>
              <a:t>11.20 Emilia-Romagna: stato dell’arte e prospettive future </a:t>
            </a:r>
          </a:p>
          <a:p>
            <a:pPr marL="355600" lvl="0"/>
            <a:r>
              <a:rPr lang="it-IT" sz="1100" b="1" dirty="0" err="1">
                <a:solidFill>
                  <a:srgbClr val="10476D"/>
                </a:solidFill>
              </a:rPr>
              <a:t>Kyriakoula</a:t>
            </a:r>
            <a:r>
              <a:rPr lang="it-IT" sz="1100" b="1" dirty="0">
                <a:solidFill>
                  <a:srgbClr val="10476D"/>
                </a:solidFill>
              </a:rPr>
              <a:t> </a:t>
            </a:r>
            <a:r>
              <a:rPr lang="it-IT" sz="1100" b="1" dirty="0" err="1">
                <a:solidFill>
                  <a:srgbClr val="10476D"/>
                </a:solidFill>
              </a:rPr>
              <a:t>Petropulacos</a:t>
            </a:r>
            <a:r>
              <a:rPr lang="it-IT" sz="1100" b="1" dirty="0">
                <a:solidFill>
                  <a:srgbClr val="10476D"/>
                </a:solidFill>
              </a:rPr>
              <a:t>, </a:t>
            </a:r>
            <a:r>
              <a:rPr lang="it-IT" sz="1100" dirty="0">
                <a:solidFill>
                  <a:srgbClr val="10476D"/>
                </a:solidFill>
              </a:rPr>
              <a:t>Direzione Generale Cura della Persona, Salute e Welfare </a:t>
            </a:r>
          </a:p>
          <a:p>
            <a:pPr marL="355600" lvl="0"/>
            <a:r>
              <a:rPr lang="it-IT" sz="1100" b="1" dirty="0">
                <a:solidFill>
                  <a:srgbClr val="10476D"/>
                </a:solidFill>
              </a:rPr>
              <a:t>Giuseppe </a:t>
            </a:r>
            <a:r>
              <a:rPr lang="it-IT" sz="1100" b="1" dirty="0" err="1">
                <a:solidFill>
                  <a:srgbClr val="10476D"/>
                </a:solidFill>
              </a:rPr>
              <a:t>Battagliarin</a:t>
            </a:r>
            <a:r>
              <a:rPr lang="it-IT" sz="1100" b="1" dirty="0">
                <a:solidFill>
                  <a:srgbClr val="10476D"/>
                </a:solidFill>
              </a:rPr>
              <a:t>,</a:t>
            </a:r>
            <a:r>
              <a:rPr lang="it-IT" sz="1100" dirty="0">
                <a:solidFill>
                  <a:srgbClr val="10476D"/>
                </a:solidFill>
              </a:rPr>
              <a:t> Presidente Commissione Nascita</a:t>
            </a:r>
          </a:p>
          <a:p>
            <a:pPr marL="358775" indent="-358775">
              <a:lnSpc>
                <a:spcPts val="1200"/>
              </a:lnSpc>
              <a:tabLst>
                <a:tab pos="358775" algn="l"/>
              </a:tabLst>
            </a:pPr>
            <a:r>
              <a:rPr lang="it-IT" sz="1200" b="1" dirty="0">
                <a:solidFill>
                  <a:srgbClr val="0078C1"/>
                </a:solidFill>
              </a:rPr>
              <a:t>11.30 Lombardia: stato dell’arte e prospettive future</a:t>
            </a:r>
            <a:endParaRPr lang="it-IT" sz="1200" b="1" i="1" dirty="0">
              <a:solidFill>
                <a:schemeClr val="bg1">
                  <a:lumMod val="50000"/>
                </a:schemeClr>
              </a:solidFill>
            </a:endParaRPr>
          </a:p>
          <a:p>
            <a:pPr marL="355600"/>
            <a:r>
              <a:rPr lang="it-IT" sz="1100" b="1" dirty="0">
                <a:solidFill>
                  <a:srgbClr val="10476D"/>
                </a:solidFill>
              </a:rPr>
              <a:t>Enrico Ferrazzi, </a:t>
            </a:r>
            <a:r>
              <a:rPr lang="it-IT" sz="1100" i="1" dirty="0">
                <a:solidFill>
                  <a:srgbClr val="10476D"/>
                </a:solidFill>
              </a:rPr>
              <a:t>Direttore della UOC di Ostetricia Mangiagalli, IRCCS Fondazione Ca’ </a:t>
            </a:r>
            <a:r>
              <a:rPr lang="it-IT" sz="1100" i="1" dirty="0" err="1">
                <a:solidFill>
                  <a:srgbClr val="10476D"/>
                </a:solidFill>
              </a:rPr>
              <a:t>Granda</a:t>
            </a:r>
            <a:r>
              <a:rPr lang="it-IT" sz="1100" i="1" dirty="0">
                <a:solidFill>
                  <a:srgbClr val="10476D"/>
                </a:solidFill>
              </a:rPr>
              <a:t> Policlinico di  Milano - Università degli Studi di Milano</a:t>
            </a:r>
          </a:p>
          <a:p>
            <a:pPr marL="358775" indent="-358775">
              <a:lnSpc>
                <a:spcPts val="1200"/>
              </a:lnSpc>
              <a:tabLst>
                <a:tab pos="358775" algn="l"/>
              </a:tabLst>
            </a:pPr>
            <a:r>
              <a:rPr lang="it-IT" sz="1200" b="1" dirty="0">
                <a:solidFill>
                  <a:srgbClr val="0078C1"/>
                </a:solidFill>
              </a:rPr>
              <a:t>11.40 Veneto: stato dell’arte e prospettive future</a:t>
            </a:r>
            <a:endParaRPr lang="it-IT" sz="1200" b="1" i="1" dirty="0">
              <a:solidFill>
                <a:schemeClr val="bg1">
                  <a:lumMod val="50000"/>
                </a:schemeClr>
              </a:solidFill>
            </a:endParaRPr>
          </a:p>
          <a:p>
            <a:pPr marL="355600" lvl="0"/>
            <a:r>
              <a:rPr lang="it-IT" sz="1100" b="1" dirty="0">
                <a:solidFill>
                  <a:srgbClr val="10476D"/>
                </a:solidFill>
              </a:rPr>
              <a:t>Silvia </a:t>
            </a:r>
            <a:r>
              <a:rPr lang="it-IT" sz="1100" b="1" dirty="0" err="1">
                <a:solidFill>
                  <a:srgbClr val="10476D"/>
                </a:solidFill>
              </a:rPr>
              <a:t>Manea</a:t>
            </a:r>
            <a:r>
              <a:rPr lang="it-IT" sz="1100" b="1" dirty="0">
                <a:solidFill>
                  <a:srgbClr val="10476D"/>
                </a:solidFill>
              </a:rPr>
              <a:t>, </a:t>
            </a:r>
            <a:r>
              <a:rPr lang="it-IT" sz="1100" i="1" dirty="0">
                <a:solidFill>
                  <a:srgbClr val="10476D"/>
                </a:solidFill>
              </a:rPr>
              <a:t>Dirigente medico presso il Coordinamento Malattie Rare-Registro Nascita della Regione del Veneto</a:t>
            </a:r>
            <a:endParaRPr lang="it-IT" sz="1100" b="1" dirty="0">
              <a:solidFill>
                <a:srgbClr val="0078C1"/>
              </a:solidFill>
            </a:endParaRPr>
          </a:p>
          <a:p>
            <a:pPr marL="358775" indent="-358775">
              <a:lnSpc>
                <a:spcPts val="1200"/>
              </a:lnSpc>
              <a:tabLst>
                <a:tab pos="358775" algn="l"/>
              </a:tabLst>
            </a:pPr>
            <a:r>
              <a:rPr lang="it-IT" sz="1200" b="1" dirty="0">
                <a:solidFill>
                  <a:srgbClr val="0078C1"/>
                </a:solidFill>
              </a:rPr>
              <a:t>11.50 Lazio: stato dell’arte e prospettive future</a:t>
            </a:r>
            <a:endParaRPr lang="it-IT" sz="1200" b="1" i="1" dirty="0">
              <a:solidFill>
                <a:schemeClr val="bg1">
                  <a:lumMod val="50000"/>
                </a:schemeClr>
              </a:solidFill>
            </a:endParaRPr>
          </a:p>
          <a:p>
            <a:pPr marL="355600"/>
            <a:r>
              <a:rPr lang="it-IT" sz="1100" b="1" dirty="0">
                <a:solidFill>
                  <a:srgbClr val="10476D"/>
                </a:solidFill>
              </a:rPr>
              <a:t>Carla Carducci, </a:t>
            </a:r>
            <a:r>
              <a:rPr lang="it-IT" sz="1100" i="1" dirty="0">
                <a:solidFill>
                  <a:srgbClr val="10476D"/>
                </a:solidFill>
              </a:rPr>
              <a:t>Professore Associato Dipartimento di Medicina Sperimentale, Università degli Studi di Roma “La Sapienza” </a:t>
            </a:r>
          </a:p>
          <a:p>
            <a:pPr marL="355600"/>
            <a:endParaRPr lang="it-IT" sz="950" b="1" i="1" dirty="0">
              <a:solidFill>
                <a:srgbClr val="10476D"/>
              </a:solidFill>
            </a:endParaRPr>
          </a:p>
          <a:p>
            <a:r>
              <a:rPr lang="it-IT" sz="1200" b="1" dirty="0">
                <a:solidFill>
                  <a:srgbClr val="0078C1"/>
                </a:solidFill>
              </a:rPr>
              <a:t>12.00 Dibattito </a:t>
            </a:r>
          </a:p>
          <a:p>
            <a:pPr>
              <a:lnSpc>
                <a:spcPts val="1200"/>
              </a:lnSpc>
              <a:spcBef>
                <a:spcPts val="300"/>
              </a:spcBef>
            </a:pPr>
            <a:r>
              <a:rPr lang="it-IT" sz="1200" b="1" dirty="0">
                <a:solidFill>
                  <a:srgbClr val="0078C1"/>
                </a:solidFill>
              </a:rPr>
              <a:t>13.00 Conclusioni                                                                                                                    </a:t>
            </a:r>
          </a:p>
          <a:p>
            <a:pPr algn="r">
              <a:lnSpc>
                <a:spcPts val="1200"/>
              </a:lnSpc>
              <a:spcBef>
                <a:spcPts val="300"/>
              </a:spcBef>
            </a:pPr>
            <a:r>
              <a:rPr lang="it-IT" sz="1100" b="1" dirty="0">
                <a:solidFill>
                  <a:srgbClr val="0078C1"/>
                </a:solidFill>
              </a:rPr>
              <a:t> </a:t>
            </a:r>
          </a:p>
        </p:txBody>
      </p:sp>
    </p:spTree>
    <p:extLst>
      <p:ext uri="{BB962C8B-B14F-4D97-AF65-F5344CB8AC3E}">
        <p14:creationId xmlns:p14="http://schemas.microsoft.com/office/powerpoint/2010/main" val="1466423117"/>
      </p:ext>
    </p:extLst>
  </p:cSld>
  <p:clrMapOvr>
    <a:masterClrMapping/>
  </p:clrMapOvr>
</p:sld>
</file>

<file path=ppt/theme/theme1.xml><?xml version="1.0" encoding="utf-8"?>
<a:theme xmlns:a="http://schemas.openxmlformats.org/drawingml/2006/main" name="C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1378</TotalTime>
  <Words>431</Words>
  <Application>Microsoft Office PowerPoint</Application>
  <PresentationFormat>A4 (21x29,7 cm)</PresentationFormat>
  <Paragraphs>37</Paragraphs>
  <Slides>1</Slides>
  <Notes>1</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vt:i4>
      </vt:variant>
    </vt:vector>
  </HeadingPairs>
  <TitlesOfParts>
    <vt:vector size="4" baseType="lpstr">
      <vt:lpstr>Arial</vt:lpstr>
      <vt:lpstr>Calibri</vt:lpstr>
      <vt:lpstr>CS</vt:lpstr>
      <vt:lpstr>Presentazione standard di PowerPoint</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Barba Gianni</dc:creator>
  <cp:lastModifiedBy>Francesca Vivona</cp:lastModifiedBy>
  <cp:revision>430</cp:revision>
  <cp:lastPrinted>2019-12-03T10:22:00Z</cp:lastPrinted>
  <dcterms:created xsi:type="dcterms:W3CDTF">2015-01-28T15:10:54Z</dcterms:created>
  <dcterms:modified xsi:type="dcterms:W3CDTF">2019-12-12T16:14:03Z</dcterms:modified>
</cp:coreProperties>
</file>