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88" r:id="rId7"/>
    <p:sldId id="271" r:id="rId8"/>
    <p:sldId id="272" r:id="rId9"/>
    <p:sldId id="286" r:id="rId10"/>
    <p:sldId id="262" r:id="rId11"/>
    <p:sldId id="289" r:id="rId12"/>
    <p:sldId id="263" r:id="rId13"/>
    <p:sldId id="264" r:id="rId14"/>
    <p:sldId id="275" r:id="rId15"/>
    <p:sldId id="276" r:id="rId16"/>
    <p:sldId id="280" r:id="rId17"/>
    <p:sldId id="281" r:id="rId18"/>
    <p:sldId id="266" r:id="rId19"/>
    <p:sldId id="273" r:id="rId20"/>
    <p:sldId id="267" r:id="rId21"/>
    <p:sldId id="290" r:id="rId22"/>
    <p:sldId id="283" r:id="rId23"/>
    <p:sldId id="285" r:id="rId24"/>
    <p:sldId id="284" r:id="rId25"/>
    <p:sldId id="282" r:id="rId26"/>
    <p:sldId id="279" r:id="rId27"/>
    <p:sldId id="278" r:id="rId28"/>
    <p:sldId id="261" r:id="rId29"/>
    <p:sldId id="260" r:id="rId30"/>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Georgia 1" panose="02040802050405020203"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39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B56B10-93AB-0963-72D8-B0F3A1F36050}" name="Marco Brugora" initials="MB" userId="S::m.brugora@fondazioneonda.it::09c1878c-8c81-4e23-8673-ef7ea197a79a" providerId="AD"/>
  <p188:author id="{D521A3AF-275A-9B86-FA94-C7E9D79C9D1E}" name="Marco Brugora" initials="MB" userId="S::m.brugora@ondaosservatorio.it::09c1878c-8c81-4e23-8673-ef7ea197a7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4B95"/>
    <a:srgbClr val="004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03DFA-792B-4E3E-90B2-F79A0D716AB3}" v="2" dt="2023-11-15T11:08:25.25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39" y="120"/>
      </p:cViewPr>
      <p:guideLst>
        <p:guide orient="horz" pos="3288"/>
        <p:guide pos="39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ndazioneonda.it/it/strumenti/pubblicazioni/page/3/"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6AFA55C6-B79A-7238-BA4A-D912581A3405}"/>
              </a:ext>
            </a:extLst>
          </p:cNvPr>
          <p:cNvSpPr/>
          <p:nvPr/>
        </p:nvSpPr>
        <p:spPr>
          <a:xfrm flipV="1">
            <a:off x="0" y="-38100"/>
            <a:ext cx="18288000" cy="7429500"/>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676" t="30673" r="14218" b="29632"/>
          <a:stretch/>
        </p:blipFill>
        <p:spPr>
          <a:xfrm>
            <a:off x="1009650" y="3162300"/>
            <a:ext cx="7677150" cy="3311712"/>
          </a:xfrm>
          <a:prstGeom prst="rect">
            <a:avLst/>
          </a:prstGeom>
        </p:spPr>
      </p:pic>
      <p:sp>
        <p:nvSpPr>
          <p:cNvPr id="5" name="TextBox 5"/>
          <p:cNvSpPr txBox="1"/>
          <p:nvPr/>
        </p:nvSpPr>
        <p:spPr>
          <a:xfrm>
            <a:off x="1009650" y="8054340"/>
            <a:ext cx="162687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Club Top Italian Women Scientists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2017</a:t>
            </a:r>
          </a:p>
        </p:txBody>
      </p:sp>
      <p:sp>
        <p:nvSpPr>
          <p:cNvPr id="6" name="TextBox 6"/>
          <p:cNvSpPr txBox="1"/>
          <p:nvPr/>
        </p:nvSpPr>
        <p:spPr>
          <a:xfrm>
            <a:off x="1064796" y="3658155"/>
            <a:ext cx="9953724" cy="2585323"/>
          </a:xfrm>
          <a:prstGeom prst="rect">
            <a:avLst/>
          </a:prstGeom>
        </p:spPr>
        <p:txBody>
          <a:bodyPr wrap="square" lIns="0" tIns="0" rIns="0" bIns="0" rtlCol="0" anchor="t">
            <a:spAutoFit/>
          </a:bodyPr>
          <a:lstStyle/>
          <a:p>
            <a:pPr marL="0" indent="0">
              <a:buNone/>
            </a:pPr>
            <a:r>
              <a:rPr lang="it-IT" sz="2800" dirty="0">
                <a:solidFill>
                  <a:srgbClr val="27617B"/>
                </a:solidFill>
                <a:latin typeface="Georgia" panose="02040502050405020303" pitchFamily="18" charset="0"/>
              </a:rPr>
              <a:t>Il Club “Top </a:t>
            </a:r>
            <a:r>
              <a:rPr lang="it-IT" sz="2800" dirty="0" err="1">
                <a:solidFill>
                  <a:srgbClr val="27617B"/>
                </a:solidFill>
                <a:latin typeface="Georgia" panose="02040502050405020303" pitchFamily="18" charset="0"/>
              </a:rPr>
              <a:t>Italian</a:t>
            </a:r>
            <a:r>
              <a:rPr lang="it-IT" sz="2800" dirty="0">
                <a:solidFill>
                  <a:srgbClr val="27617B"/>
                </a:solidFill>
                <a:latin typeface="Georgia" panose="02040502050405020303" pitchFamily="18" charset="0"/>
              </a:rPr>
              <a:t> Women Scientists” si è rinnovato nel mese di giugno 2017.</a:t>
            </a:r>
          </a:p>
          <a:p>
            <a:pPr marL="0" indent="0">
              <a:buNone/>
            </a:pPr>
            <a:r>
              <a:rPr lang="it-IT" sz="2800" dirty="0">
                <a:solidFill>
                  <a:srgbClr val="27617B"/>
                </a:solidFill>
                <a:latin typeface="Georgia" panose="02040502050405020303" pitchFamily="18" charset="0"/>
              </a:rPr>
              <a:t>Il nuovo gruppo riunisce 76 eccellenze femminili.</a:t>
            </a:r>
          </a:p>
          <a:p>
            <a:pPr marL="0" indent="0">
              <a:buNone/>
            </a:pPr>
            <a:r>
              <a:rPr lang="it-IT" sz="2800" dirty="0">
                <a:solidFill>
                  <a:srgbClr val="27617B"/>
                </a:solidFill>
                <a:latin typeface="Georgia" panose="02040502050405020303" pitchFamily="18" charset="0"/>
              </a:rPr>
              <a:t>Le 37 scienziate impegnate in campo biomedico sono state affiancate da altre 16 studiose sempre in campo biomedico, 17 ricercatrici nelle scienze cliniche e 6 nelle neuroscienze. </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4" name="Picture 2">
            <a:extLst>
              <a:ext uri="{FF2B5EF4-FFF2-40B4-BE49-F238E27FC236}">
                <a16:creationId xmlns:a16="http://schemas.microsoft.com/office/drawing/2014/main" id="{C3D9172C-1822-BA0E-A65D-0AAF3D7F6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13" b="3229"/>
          <a:stretch/>
        </p:blipFill>
        <p:spPr bwMode="auto">
          <a:xfrm>
            <a:off x="11788251" y="914400"/>
            <a:ext cx="5469045" cy="7560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5">
            <a:extLst>
              <a:ext uri="{FF2B5EF4-FFF2-40B4-BE49-F238E27FC236}">
                <a16:creationId xmlns:a16="http://schemas.microsoft.com/office/drawing/2014/main" id="{EFF44573-2205-AB8F-9506-DB978109F4E0}"/>
              </a:ext>
            </a:extLst>
          </p:cNvPr>
          <p:cNvSpPr txBox="1"/>
          <p:nvPr/>
        </p:nvSpPr>
        <p:spPr>
          <a:xfrm>
            <a:off x="1064796" y="2145960"/>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RINNOVO CLUB</a:t>
            </a:r>
          </a:p>
        </p:txBody>
      </p:sp>
    </p:spTree>
    <p:extLst>
      <p:ext uri="{BB962C8B-B14F-4D97-AF65-F5344CB8AC3E}">
        <p14:creationId xmlns:p14="http://schemas.microsoft.com/office/powerpoint/2010/main" val="210203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64797" y="2580935"/>
            <a:ext cx="9862283" cy="4840945"/>
          </a:xfrm>
          <a:prstGeom prst="rect">
            <a:avLst/>
          </a:prstGeom>
        </p:spPr>
        <p:txBody>
          <a:bodyPr wrap="square" lIns="0" tIns="0" rIns="0" bIns="0" rtlCol="0" anchor="t">
            <a:spAutoFit/>
          </a:bodyPr>
          <a:lstStyle/>
          <a:p>
            <a:pPr marL="0" indent="0">
              <a:buNone/>
            </a:pPr>
            <a:r>
              <a:rPr lang="it-IT" sz="2800" dirty="0">
                <a:solidFill>
                  <a:srgbClr val="27617B"/>
                </a:solidFill>
                <a:latin typeface="Georgia" panose="02040502050405020303" pitchFamily="18" charset="0"/>
              </a:rPr>
              <a:t>A maggio è stato realizzato un e-book,  pubblicato sul sito di Fondazione Onda (</a:t>
            </a:r>
            <a:r>
              <a:rPr lang="it-IT" sz="2800" dirty="0">
                <a:solidFill>
                  <a:srgbClr val="27617B"/>
                </a:solidFill>
                <a:latin typeface="Georgia" panose="02040502050405020303" pitchFamily="18" charset="0"/>
                <a:hlinkClick r:id="rId2"/>
              </a:rPr>
              <a:t>https://fondazioneonda.it/</a:t>
            </a:r>
            <a:r>
              <a:rPr lang="it-IT" sz="2800" dirty="0" err="1">
                <a:solidFill>
                  <a:srgbClr val="27617B"/>
                </a:solidFill>
                <a:latin typeface="Georgia" panose="02040502050405020303" pitchFamily="18" charset="0"/>
                <a:hlinkClick r:id="rId2"/>
              </a:rPr>
              <a:t>it</a:t>
            </a:r>
            <a:r>
              <a:rPr lang="it-IT" sz="2800" dirty="0">
                <a:solidFill>
                  <a:srgbClr val="27617B"/>
                </a:solidFill>
                <a:latin typeface="Georgia" panose="02040502050405020303" pitchFamily="18" charset="0"/>
                <a:hlinkClick r:id="rId2"/>
              </a:rPr>
              <a:t>/strumenti/pubblicazioni/page/3/</a:t>
            </a:r>
            <a:r>
              <a:rPr lang="it-IT" sz="2800" dirty="0">
                <a:solidFill>
                  <a:srgbClr val="27617B"/>
                </a:solidFill>
                <a:latin typeface="Georgia" panose="02040502050405020303" pitchFamily="18" charset="0"/>
              </a:rPr>
              <a:t>), che raccoglie i contributi autobiografici delle ricercatrici che hanno aderito al Club raccontando la propria esperienza di donne scienziate, gli sforzi, le rinunce e le soddisfazioni derivanti da questa scelta di vita. </a:t>
            </a:r>
          </a:p>
          <a:p>
            <a:pPr marL="0" indent="0" algn="just">
              <a:buNone/>
            </a:pPr>
            <a:r>
              <a:rPr lang="it-IT" sz="2800" dirty="0">
                <a:solidFill>
                  <a:srgbClr val="27617B"/>
                </a:solidFill>
                <a:latin typeface="Georgia" panose="02040502050405020303" pitchFamily="18" charset="0"/>
              </a:rPr>
              <a:t>L’e-book è dedicato alla Prof.ssa Anna Tramontano, prematuramente scomparsa il 10 marzo 2017, che ha dato un contributo straordinario nel campo della biologia computazionale a livello nazionale ed internazionale.</a:t>
            </a:r>
          </a:p>
        </p:txBody>
      </p:sp>
      <p:pic>
        <p:nvPicPr>
          <p:cNvPr id="3" name="Immagine 2">
            <a:extLst>
              <a:ext uri="{FF2B5EF4-FFF2-40B4-BE49-F238E27FC236}">
                <a16:creationId xmlns:a16="http://schemas.microsoft.com/office/drawing/2014/main" id="{2A680D41-FCC4-F891-45DB-D5B73EDF600C}"/>
              </a:ext>
            </a:extLst>
          </p:cNvPr>
          <p:cNvPicPr>
            <a:picLocks noChangeAspect="1"/>
          </p:cNvPicPr>
          <p:nvPr/>
        </p:nvPicPr>
        <p:blipFill>
          <a:blip r:embed="rId3"/>
          <a:stretch>
            <a:fillRect/>
          </a:stretch>
        </p:blipFill>
        <p:spPr>
          <a:xfrm>
            <a:off x="11897300" y="1170814"/>
            <a:ext cx="5320000" cy="7560000"/>
          </a:xfrm>
          <a:prstGeom prst="rect">
            <a:avLst/>
          </a:prstGeom>
        </p:spPr>
      </p:pic>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sp>
        <p:nvSpPr>
          <p:cNvPr id="4" name="TextBox 5">
            <a:extLst>
              <a:ext uri="{FF2B5EF4-FFF2-40B4-BE49-F238E27FC236}">
                <a16:creationId xmlns:a16="http://schemas.microsoft.com/office/drawing/2014/main" id="{FB4D365D-380A-277B-F98B-30A5269EC98C}"/>
              </a:ext>
            </a:extLst>
          </p:cNvPr>
          <p:cNvSpPr txBox="1"/>
          <p:nvPr/>
        </p:nvSpPr>
        <p:spPr>
          <a:xfrm>
            <a:off x="1070700" y="972123"/>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RINNOVO CLUB</a:t>
            </a:r>
          </a:p>
        </p:txBody>
      </p:sp>
    </p:spTree>
    <p:extLst>
      <p:ext uri="{BB962C8B-B14F-4D97-AF65-F5344CB8AC3E}">
        <p14:creationId xmlns:p14="http://schemas.microsoft.com/office/powerpoint/2010/main" val="31597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6"/>
          <p:cNvSpPr txBox="1"/>
          <p:nvPr/>
        </p:nvSpPr>
        <p:spPr>
          <a:xfrm>
            <a:off x="1070700" y="2926634"/>
            <a:ext cx="9551580" cy="3877985"/>
          </a:xfrm>
          <a:prstGeom prst="rect">
            <a:avLst/>
          </a:prstGeom>
        </p:spPr>
        <p:txBody>
          <a:bodyPr wrap="square" lIns="0" tIns="0" rIns="0" bIns="0" rtlCol="0" anchor="t">
            <a:spAutoFit/>
          </a:bodyPr>
          <a:lstStyle/>
          <a:p>
            <a:pPr marL="0" indent="0" algn="just">
              <a:buNone/>
            </a:pPr>
            <a:r>
              <a:rPr lang="it-IT" sz="2800" dirty="0">
                <a:solidFill>
                  <a:srgbClr val="27617B"/>
                </a:solidFill>
                <a:latin typeface="Georgia" panose="02040502050405020303" pitchFamily="18" charset="0"/>
              </a:rPr>
              <a:t>Il 20 settembre, in occasione del primo congresso di Onda, è stato lanciato il progetto “Borsa </a:t>
            </a:r>
            <a:r>
              <a:rPr lang="it-IT" sz="2800" dirty="0" err="1">
                <a:solidFill>
                  <a:srgbClr val="27617B"/>
                </a:solidFill>
                <a:latin typeface="Georgia" panose="02040502050405020303" pitchFamily="18" charset="0"/>
              </a:rPr>
              <a:t>BiomEtica</a:t>
            </a:r>
            <a:r>
              <a:rPr lang="it-IT" sz="2800" dirty="0">
                <a:solidFill>
                  <a:srgbClr val="27617B"/>
                </a:solidFill>
                <a:latin typeface="Georgia" panose="02040502050405020303" pitchFamily="18" charset="0"/>
              </a:rPr>
              <a:t>” in collaborazione con </a:t>
            </a:r>
            <a:r>
              <a:rPr lang="it-IT" sz="2800" dirty="0" err="1">
                <a:solidFill>
                  <a:srgbClr val="27617B"/>
                </a:solidFill>
                <a:latin typeface="Georgia" panose="02040502050405020303" pitchFamily="18" charset="0"/>
              </a:rPr>
              <a:t>Breis</a:t>
            </a:r>
            <a:r>
              <a:rPr lang="it-IT" sz="2800" dirty="0">
                <a:solidFill>
                  <a:srgbClr val="27617B"/>
                </a:solidFill>
                <a:latin typeface="Georgia" panose="02040502050405020303" pitchFamily="18" charset="0"/>
              </a:rPr>
              <a:t>, brand italiano di accessori donna handmade.</a:t>
            </a:r>
          </a:p>
          <a:p>
            <a:pPr marL="0" indent="0">
              <a:buNone/>
            </a:pPr>
            <a:r>
              <a:rPr lang="it-IT" sz="2800" dirty="0">
                <a:solidFill>
                  <a:srgbClr val="27617B"/>
                </a:solidFill>
                <a:latin typeface="Georgia" panose="02040502050405020303" pitchFamily="18" charset="0"/>
              </a:rPr>
              <a:t>Tre ricercatrici del Club, Amalia Gastaldelli, Flora </a:t>
            </a:r>
            <a:r>
              <a:rPr lang="it-IT" sz="2800" dirty="0" err="1">
                <a:solidFill>
                  <a:srgbClr val="27617B"/>
                </a:solidFill>
                <a:latin typeface="Georgia" panose="02040502050405020303" pitchFamily="18" charset="0"/>
              </a:rPr>
              <a:t>Peyvandi</a:t>
            </a:r>
            <a:r>
              <a:rPr lang="it-IT" sz="2800" dirty="0">
                <a:solidFill>
                  <a:srgbClr val="27617B"/>
                </a:solidFill>
                <a:latin typeface="Georgia" panose="02040502050405020303" pitchFamily="18" charset="0"/>
              </a:rPr>
              <a:t> e Maria Grazia Daidone, sono diventate muse ispiratrici per la realizzazione di un’edizione speciale di tre modelli di borsa da donna, presentata poi al 2° Congresso, nel settembre 2018.</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4" name="Immagine 3">
            <a:extLst>
              <a:ext uri="{FF2B5EF4-FFF2-40B4-BE49-F238E27FC236}">
                <a16:creationId xmlns:a16="http://schemas.microsoft.com/office/drawing/2014/main" id="{7A39B564-926D-7876-04EC-323F8F87A8ED}"/>
              </a:ext>
            </a:extLst>
          </p:cNvPr>
          <p:cNvPicPr>
            <a:picLocks noChangeAspect="1"/>
          </p:cNvPicPr>
          <p:nvPr/>
        </p:nvPicPr>
        <p:blipFill>
          <a:blip r:embed="rId3"/>
          <a:stretch>
            <a:fillRect/>
          </a:stretch>
        </p:blipFill>
        <p:spPr>
          <a:xfrm>
            <a:off x="11896500" y="2926634"/>
            <a:ext cx="5320800" cy="3236200"/>
          </a:xfrm>
          <a:prstGeom prst="rect">
            <a:avLst/>
          </a:prstGeom>
        </p:spPr>
      </p:pic>
      <p:sp>
        <p:nvSpPr>
          <p:cNvPr id="3" name="TextBox 5">
            <a:extLst>
              <a:ext uri="{FF2B5EF4-FFF2-40B4-BE49-F238E27FC236}">
                <a16:creationId xmlns:a16="http://schemas.microsoft.com/office/drawing/2014/main" id="{A18E081F-BC02-8BAF-AE40-199C87F29704}"/>
              </a:ext>
            </a:extLst>
          </p:cNvPr>
          <p:cNvSpPr txBox="1"/>
          <p:nvPr/>
        </p:nvSpPr>
        <p:spPr>
          <a:xfrm>
            <a:off x="1070700" y="972123"/>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BORSA BIOMETICA</a:t>
            </a:r>
          </a:p>
        </p:txBody>
      </p:sp>
    </p:spTree>
    <p:extLst>
      <p:ext uri="{BB962C8B-B14F-4D97-AF65-F5344CB8AC3E}">
        <p14:creationId xmlns:p14="http://schemas.microsoft.com/office/powerpoint/2010/main" val="262752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2018</a:t>
            </a:r>
          </a:p>
        </p:txBody>
      </p:sp>
      <p:sp>
        <p:nvSpPr>
          <p:cNvPr id="6" name="TextBox 6"/>
          <p:cNvSpPr txBox="1"/>
          <p:nvPr/>
        </p:nvSpPr>
        <p:spPr>
          <a:xfrm>
            <a:off x="1028701" y="3642867"/>
            <a:ext cx="10630675" cy="1757404"/>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Women Scientists” si è rinnovato per la seconda volta, arrivando a riunire 94 eccellenze femminili.</a:t>
            </a:r>
          </a:p>
          <a:p>
            <a:pPr>
              <a:lnSpc>
                <a:spcPts val="3499"/>
              </a:lnSpc>
            </a:pPr>
            <a:r>
              <a:rPr lang="it-IT" sz="2499" dirty="0">
                <a:solidFill>
                  <a:srgbClr val="004269"/>
                </a:solidFill>
                <a:latin typeface="Georgia" panose="02040502050405020303" pitchFamily="18" charset="0"/>
              </a:rPr>
              <a:t>Alle 76 già presenti si sono affiancate 18 nuove scienziate, 10 impegnate in campo biomedico, 4 nelle scienze cliniche e 4 nelle neuroscienze. </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3" name="Immagine 2">
            <a:extLst>
              <a:ext uri="{FF2B5EF4-FFF2-40B4-BE49-F238E27FC236}">
                <a16:creationId xmlns:a16="http://schemas.microsoft.com/office/drawing/2014/main" id="{A54F5EF4-F4FC-C3CF-8E04-3BA053D88800}"/>
              </a:ext>
            </a:extLst>
          </p:cNvPr>
          <p:cNvPicPr>
            <a:picLocks noChangeAspect="1"/>
          </p:cNvPicPr>
          <p:nvPr/>
        </p:nvPicPr>
        <p:blipFill>
          <a:blip r:embed="rId3"/>
          <a:stretch>
            <a:fillRect/>
          </a:stretch>
        </p:blipFill>
        <p:spPr>
          <a:xfrm>
            <a:off x="11935607" y="1135440"/>
            <a:ext cx="5285594" cy="7560000"/>
          </a:xfrm>
          <a:prstGeom prst="rect">
            <a:avLst/>
          </a:prstGeom>
        </p:spPr>
      </p:pic>
      <p:sp>
        <p:nvSpPr>
          <p:cNvPr id="4" name="TextBox 5">
            <a:extLst>
              <a:ext uri="{FF2B5EF4-FFF2-40B4-BE49-F238E27FC236}">
                <a16:creationId xmlns:a16="http://schemas.microsoft.com/office/drawing/2014/main" id="{ACD5D1F0-7C4A-2AE0-9B92-5E7F9C22D149}"/>
              </a:ext>
            </a:extLst>
          </p:cNvPr>
          <p:cNvSpPr txBox="1"/>
          <p:nvPr/>
        </p:nvSpPr>
        <p:spPr>
          <a:xfrm>
            <a:off x="1064796" y="2145960"/>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RINNOVO</a:t>
            </a:r>
          </a:p>
        </p:txBody>
      </p:sp>
    </p:spTree>
    <p:extLst>
      <p:ext uri="{BB962C8B-B14F-4D97-AF65-F5344CB8AC3E}">
        <p14:creationId xmlns:p14="http://schemas.microsoft.com/office/powerpoint/2010/main" val="266890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6"/>
          <p:cNvSpPr txBox="1"/>
          <p:nvPr/>
        </p:nvSpPr>
        <p:spPr>
          <a:xfrm>
            <a:off x="1209368" y="7021569"/>
            <a:ext cx="15043355" cy="1292662"/>
          </a:xfrm>
          <a:prstGeom prst="rect">
            <a:avLst/>
          </a:prstGeom>
        </p:spPr>
        <p:txBody>
          <a:bodyPr wrap="square" lIns="0" tIns="0" rIns="0" bIns="0" rtlCol="0" anchor="t">
            <a:spAutoFit/>
          </a:bodyPr>
          <a:lstStyle/>
          <a:p>
            <a:pPr marL="0" indent="0" algn="just">
              <a:buNone/>
            </a:pPr>
            <a:r>
              <a:rPr lang="it-IT" sz="2800" dirty="0">
                <a:solidFill>
                  <a:srgbClr val="27617B"/>
                </a:solidFill>
                <a:latin typeface="Georgia" panose="02040502050405020303" pitchFamily="18" charset="0"/>
              </a:rPr>
              <a:t>Il Club si è riunito il 19 settembre, in un incontro riservato nell’ambito del terzo Congresso di Fondazione Onda, in cui ad ogni scienziata è stata consegnata una pergamena. Alla premiazione è seguita una tavola rotonda sul futuro della ricerca.</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4" name="Immagine 3">
            <a:extLst>
              <a:ext uri="{FF2B5EF4-FFF2-40B4-BE49-F238E27FC236}">
                <a16:creationId xmlns:a16="http://schemas.microsoft.com/office/drawing/2014/main" id="{000D2788-6A9E-42D2-4A68-FA7D575D8CF2}"/>
              </a:ext>
            </a:extLst>
          </p:cNvPr>
          <p:cNvPicPr>
            <a:picLocks noChangeAspect="1"/>
          </p:cNvPicPr>
          <p:nvPr/>
        </p:nvPicPr>
        <p:blipFill>
          <a:blip r:embed="rId3"/>
          <a:stretch>
            <a:fillRect/>
          </a:stretch>
        </p:blipFill>
        <p:spPr>
          <a:xfrm>
            <a:off x="5822134" y="2116782"/>
            <a:ext cx="7141773" cy="4652727"/>
          </a:xfrm>
          <a:prstGeom prst="rect">
            <a:avLst/>
          </a:prstGeom>
        </p:spPr>
      </p:pic>
      <p:sp>
        <p:nvSpPr>
          <p:cNvPr id="3" name="TextBox 5">
            <a:extLst>
              <a:ext uri="{FF2B5EF4-FFF2-40B4-BE49-F238E27FC236}">
                <a16:creationId xmlns:a16="http://schemas.microsoft.com/office/drawing/2014/main" id="{E8C3D5B6-8F0A-CE41-460C-BD87D75C204E}"/>
              </a:ext>
            </a:extLst>
          </p:cNvPr>
          <p:cNvSpPr txBox="1"/>
          <p:nvPr/>
        </p:nvSpPr>
        <p:spPr>
          <a:xfrm>
            <a:off x="1209368" y="832838"/>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PREMIAZIONE</a:t>
            </a:r>
          </a:p>
        </p:txBody>
      </p:sp>
    </p:spTree>
    <p:extLst>
      <p:ext uri="{BB962C8B-B14F-4D97-AF65-F5344CB8AC3E}">
        <p14:creationId xmlns:p14="http://schemas.microsoft.com/office/powerpoint/2010/main" val="303062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2019</a:t>
            </a:r>
          </a:p>
        </p:txBody>
      </p:sp>
      <p:sp>
        <p:nvSpPr>
          <p:cNvPr id="6" name="TextBox 6"/>
          <p:cNvSpPr txBox="1"/>
          <p:nvPr/>
        </p:nvSpPr>
        <p:spPr>
          <a:xfrm>
            <a:off x="1064796" y="3170474"/>
            <a:ext cx="10332000" cy="2655086"/>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terzo rinnovo del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Women Scientists” aggiunge 25 nuove ricercatrici alle 94 già presenti.</a:t>
            </a:r>
          </a:p>
          <a:p>
            <a:pPr>
              <a:lnSpc>
                <a:spcPts val="3499"/>
              </a:lnSpc>
            </a:pPr>
            <a:r>
              <a:rPr lang="it-IT" sz="2499" dirty="0">
                <a:solidFill>
                  <a:srgbClr val="004269"/>
                </a:solidFill>
                <a:latin typeface="Georgia" panose="02040502050405020303" pitchFamily="18" charset="0"/>
              </a:rPr>
              <a:t>Nel 2019 il Club è composto da 119 scienziate, di cui 79 operano in campo biomedico, 26 nelle scienze cliniche e 14 nelle neuroscienze.</a:t>
            </a:r>
          </a:p>
          <a:p>
            <a:pPr>
              <a:lnSpc>
                <a:spcPts val="3499"/>
              </a:lnSpc>
            </a:pPr>
            <a:r>
              <a:rPr lang="it-IT" sz="2499" dirty="0">
                <a:solidFill>
                  <a:srgbClr val="004269"/>
                </a:solidFill>
                <a:latin typeface="Georgia" panose="02040502050405020303" pitchFamily="18" charset="0"/>
              </a:rPr>
              <a:t>Allo scopo di illustrare il Club e i suoi obiettivi è stata elaborata una presentazione ed è stato creato anche un logo.</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4" name="Immagine 3">
            <a:extLst>
              <a:ext uri="{FF2B5EF4-FFF2-40B4-BE49-F238E27FC236}">
                <a16:creationId xmlns:a16="http://schemas.microsoft.com/office/drawing/2014/main" id="{A05BCC64-4261-A297-E87C-B73EEF411A4B}"/>
              </a:ext>
            </a:extLst>
          </p:cNvPr>
          <p:cNvPicPr>
            <a:picLocks noChangeAspect="1"/>
          </p:cNvPicPr>
          <p:nvPr/>
        </p:nvPicPr>
        <p:blipFill>
          <a:blip r:embed="rId3"/>
          <a:stretch>
            <a:fillRect/>
          </a:stretch>
        </p:blipFill>
        <p:spPr>
          <a:xfrm>
            <a:off x="11886965" y="1044513"/>
            <a:ext cx="5334236" cy="7566219"/>
          </a:xfrm>
          <a:prstGeom prst="rect">
            <a:avLst/>
          </a:prstGeom>
        </p:spPr>
      </p:pic>
      <p:sp>
        <p:nvSpPr>
          <p:cNvPr id="3" name="TextBox 5">
            <a:extLst>
              <a:ext uri="{FF2B5EF4-FFF2-40B4-BE49-F238E27FC236}">
                <a16:creationId xmlns:a16="http://schemas.microsoft.com/office/drawing/2014/main" id="{A378B584-B522-2444-1732-60AD1FBE6568}"/>
              </a:ext>
            </a:extLst>
          </p:cNvPr>
          <p:cNvSpPr txBox="1"/>
          <p:nvPr/>
        </p:nvSpPr>
        <p:spPr>
          <a:xfrm>
            <a:off x="1066799" y="1959735"/>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RINNOVO</a:t>
            </a:r>
          </a:p>
        </p:txBody>
      </p:sp>
    </p:spTree>
    <p:extLst>
      <p:ext uri="{BB962C8B-B14F-4D97-AF65-F5344CB8AC3E}">
        <p14:creationId xmlns:p14="http://schemas.microsoft.com/office/powerpoint/2010/main" val="295657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6"/>
          <p:cNvSpPr txBox="1"/>
          <p:nvPr/>
        </p:nvSpPr>
        <p:spPr>
          <a:xfrm>
            <a:off x="1064796" y="7233158"/>
            <a:ext cx="16154400" cy="859723"/>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Club si è riunito il 4 luglio, in un convegno a Reggio Emilia, dedicato alle scoperte in ambito biomedico delle migliori scienziate italiane.</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3" name="Immagine 2">
            <a:extLst>
              <a:ext uri="{FF2B5EF4-FFF2-40B4-BE49-F238E27FC236}">
                <a16:creationId xmlns:a16="http://schemas.microsoft.com/office/drawing/2014/main" id="{31354864-0771-4DDF-E6AF-14D8C21A542D}"/>
              </a:ext>
            </a:extLst>
          </p:cNvPr>
          <p:cNvPicPr>
            <a:picLocks noChangeAspect="1"/>
          </p:cNvPicPr>
          <p:nvPr/>
        </p:nvPicPr>
        <p:blipFill>
          <a:blip r:embed="rId3"/>
          <a:stretch>
            <a:fillRect/>
          </a:stretch>
        </p:blipFill>
        <p:spPr>
          <a:xfrm>
            <a:off x="4708122" y="2662996"/>
            <a:ext cx="8867748" cy="4141530"/>
          </a:xfrm>
          <a:prstGeom prst="rect">
            <a:avLst/>
          </a:prstGeom>
        </p:spPr>
      </p:pic>
      <p:sp>
        <p:nvSpPr>
          <p:cNvPr id="4" name="TextBox 5">
            <a:extLst>
              <a:ext uri="{FF2B5EF4-FFF2-40B4-BE49-F238E27FC236}">
                <a16:creationId xmlns:a16="http://schemas.microsoft.com/office/drawing/2014/main" id="{AE9B6FC4-D79E-01F3-3FA3-8BAA03A6334A}"/>
              </a:ext>
            </a:extLst>
          </p:cNvPr>
          <p:cNvSpPr txBox="1"/>
          <p:nvPr/>
        </p:nvSpPr>
        <p:spPr>
          <a:xfrm>
            <a:off x="1070700" y="1369897"/>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MEETING SCIENTIFICO</a:t>
            </a:r>
          </a:p>
        </p:txBody>
      </p:sp>
    </p:spTree>
    <p:extLst>
      <p:ext uri="{BB962C8B-B14F-4D97-AF65-F5344CB8AC3E}">
        <p14:creationId xmlns:p14="http://schemas.microsoft.com/office/powerpoint/2010/main" val="48610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2020</a:t>
            </a:r>
          </a:p>
        </p:txBody>
      </p:sp>
      <p:sp>
        <p:nvSpPr>
          <p:cNvPr id="6" name="TextBox 6"/>
          <p:cNvSpPr txBox="1"/>
          <p:nvPr/>
        </p:nvSpPr>
        <p:spPr>
          <a:xfrm>
            <a:off x="1064796" y="2926634"/>
            <a:ext cx="10332000" cy="3552767"/>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29 gennaio le ricercatrici si sono riunite a Milano, in occasione di un evento sul tema «Scienza e Comunicazione». L'incontro, aperto al pubblico, è stato dedicato in particolare all'avanzamento della ricerca in ambito della prevenzione oncologica, al contributo femminile nello sviluppo di nuove tecnologie e al ruolo della divulgazione scientifica nel promuovere la salute. Al termine dell’evento alle scienziate presenti è stato consegnato l’attestato di appartenenza al Club TIWS per l’anno 2023.</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3" name="Immagine 2">
            <a:extLst>
              <a:ext uri="{FF2B5EF4-FFF2-40B4-BE49-F238E27FC236}">
                <a16:creationId xmlns:a16="http://schemas.microsoft.com/office/drawing/2014/main" id="{F34C9F33-B49A-6BA4-1F33-0C96B0F3BE59}"/>
              </a:ext>
            </a:extLst>
          </p:cNvPr>
          <p:cNvPicPr>
            <a:picLocks noChangeAspect="1"/>
          </p:cNvPicPr>
          <p:nvPr/>
        </p:nvPicPr>
        <p:blipFill>
          <a:blip r:embed="rId3"/>
          <a:stretch>
            <a:fillRect/>
          </a:stretch>
        </p:blipFill>
        <p:spPr>
          <a:xfrm>
            <a:off x="12352124" y="1732597"/>
            <a:ext cx="4869077" cy="6991009"/>
          </a:xfrm>
          <a:prstGeom prst="rect">
            <a:avLst/>
          </a:prstGeom>
        </p:spPr>
      </p:pic>
      <p:sp>
        <p:nvSpPr>
          <p:cNvPr id="4" name="TextBox 5">
            <a:extLst>
              <a:ext uri="{FF2B5EF4-FFF2-40B4-BE49-F238E27FC236}">
                <a16:creationId xmlns:a16="http://schemas.microsoft.com/office/drawing/2014/main" id="{5C4CFF70-A0A2-7736-125A-E980C7552B7D}"/>
              </a:ext>
            </a:extLst>
          </p:cNvPr>
          <p:cNvSpPr txBox="1"/>
          <p:nvPr/>
        </p:nvSpPr>
        <p:spPr>
          <a:xfrm>
            <a:off x="1066799" y="1732597"/>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PREMIAZIONE</a:t>
            </a:r>
          </a:p>
        </p:txBody>
      </p:sp>
    </p:spTree>
    <p:extLst>
      <p:ext uri="{BB962C8B-B14F-4D97-AF65-F5344CB8AC3E}">
        <p14:creationId xmlns:p14="http://schemas.microsoft.com/office/powerpoint/2010/main" val="61121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059D32F-1FF4-970A-CAFA-D3ECAFEE4D8A}"/>
              </a:ext>
            </a:extLst>
          </p:cNvPr>
          <p:cNvPicPr>
            <a:picLocks noChangeAspect="1"/>
          </p:cNvPicPr>
          <p:nvPr/>
        </p:nvPicPr>
        <p:blipFill>
          <a:blip r:embed="rId2"/>
          <a:stretch>
            <a:fillRect/>
          </a:stretch>
        </p:blipFill>
        <p:spPr>
          <a:xfrm>
            <a:off x="11555972" y="1642387"/>
            <a:ext cx="5665229" cy="6912016"/>
          </a:xfrm>
          <a:prstGeom prst="rect">
            <a:avLst/>
          </a:prstGeom>
        </p:spPr>
      </p:pic>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2020</a:t>
            </a:r>
          </a:p>
        </p:txBody>
      </p:sp>
      <p:sp>
        <p:nvSpPr>
          <p:cNvPr id="6" name="TextBox 6"/>
          <p:cNvSpPr txBox="1"/>
          <p:nvPr/>
        </p:nvSpPr>
        <p:spPr>
          <a:xfrm>
            <a:off x="1064796" y="2926634"/>
            <a:ext cx="9755604" cy="2655086"/>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Nel mese di luglio si è svolto a Reggio Emilia il secondo meeting scientifico del Club, dedicato alla ricerca biomedica. L'incontro ha visto la presenza di diversi momenti di scambio e confronto tra le scienziate e con la cittadinanza, nonché una sessione specificamente dedicata alle giovani ricercatrici. A conclusione dell’evento si è tenuto un workshop sul rapporto tra donne e ricerca biomedica.</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sp>
        <p:nvSpPr>
          <p:cNvPr id="4" name="TextBox 5">
            <a:extLst>
              <a:ext uri="{FF2B5EF4-FFF2-40B4-BE49-F238E27FC236}">
                <a16:creationId xmlns:a16="http://schemas.microsoft.com/office/drawing/2014/main" id="{AE5E6EDB-D55A-A1D7-F210-66F9B73F9BB2}"/>
              </a:ext>
            </a:extLst>
          </p:cNvPr>
          <p:cNvSpPr txBox="1"/>
          <p:nvPr/>
        </p:nvSpPr>
        <p:spPr>
          <a:xfrm>
            <a:off x="1066799" y="1732597"/>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MEETING SCIENTIFICO</a:t>
            </a:r>
          </a:p>
        </p:txBody>
      </p:sp>
    </p:spTree>
    <p:extLst>
      <p:ext uri="{BB962C8B-B14F-4D97-AF65-F5344CB8AC3E}">
        <p14:creationId xmlns:p14="http://schemas.microsoft.com/office/powerpoint/2010/main" val="299824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2021</a:t>
            </a:r>
          </a:p>
        </p:txBody>
      </p:sp>
      <p:sp>
        <p:nvSpPr>
          <p:cNvPr id="6" name="TextBox 6"/>
          <p:cNvSpPr txBox="1"/>
          <p:nvPr/>
        </p:nvSpPr>
        <p:spPr>
          <a:xfrm>
            <a:off x="1066799" y="3114322"/>
            <a:ext cx="10332000" cy="4001608"/>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2021 vede il quinto rinnovo del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Women Scientists, che arriva a contare 77 eccellenze femminili. </a:t>
            </a:r>
          </a:p>
          <a:p>
            <a:pPr>
              <a:lnSpc>
                <a:spcPts val="3499"/>
              </a:lnSpc>
            </a:pPr>
            <a:endParaRPr lang="it-IT" sz="2499" dirty="0">
              <a:solidFill>
                <a:srgbClr val="004269"/>
              </a:solidFill>
              <a:latin typeface="Georgia" panose="02040502050405020303" pitchFamily="18" charset="0"/>
            </a:endParaRPr>
          </a:p>
          <a:p>
            <a:pPr>
              <a:lnSpc>
                <a:spcPts val="3499"/>
              </a:lnSpc>
            </a:pPr>
            <a:r>
              <a:rPr lang="it-IT" sz="2499" dirty="0">
                <a:solidFill>
                  <a:srgbClr val="004269"/>
                </a:solidFill>
                <a:latin typeface="Georgia" panose="02040502050405020303" pitchFamily="18" charset="0"/>
              </a:rPr>
              <a:t>In occasione della “Giornata internazionale delle Donne e delle Ragazze nella Scienza”, Fondazione Onda e il Club TIWS si sono rivolti al Professor Mario Draghi, allora Presidente del Consiglio, per sollecitare una maggiore presenza di donne scienziate nelle task force ministeriali e proporre delle progettualità di carattere scientifico-divulgativo da realizzare congiuntamente.</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9" name="Immagine 8">
            <a:extLst>
              <a:ext uri="{FF2B5EF4-FFF2-40B4-BE49-F238E27FC236}">
                <a16:creationId xmlns:a16="http://schemas.microsoft.com/office/drawing/2014/main" id="{72B7DD87-A2FC-6A2B-71E1-B6D4D7C80DD0}"/>
              </a:ext>
            </a:extLst>
          </p:cNvPr>
          <p:cNvPicPr>
            <a:picLocks noChangeAspect="1"/>
          </p:cNvPicPr>
          <p:nvPr/>
        </p:nvPicPr>
        <p:blipFill>
          <a:blip r:embed="rId3"/>
          <a:stretch>
            <a:fillRect/>
          </a:stretch>
        </p:blipFill>
        <p:spPr>
          <a:xfrm>
            <a:off x="11595979" y="1074480"/>
            <a:ext cx="5663320" cy="7567200"/>
          </a:xfrm>
          <a:prstGeom prst="rect">
            <a:avLst/>
          </a:prstGeom>
        </p:spPr>
      </p:pic>
      <p:sp>
        <p:nvSpPr>
          <p:cNvPr id="10" name="TextBox 5">
            <a:extLst>
              <a:ext uri="{FF2B5EF4-FFF2-40B4-BE49-F238E27FC236}">
                <a16:creationId xmlns:a16="http://schemas.microsoft.com/office/drawing/2014/main" id="{3C8A5A72-7EA1-9AF4-352E-CD42D5BE3225}"/>
              </a:ext>
            </a:extLst>
          </p:cNvPr>
          <p:cNvSpPr txBox="1"/>
          <p:nvPr/>
        </p:nvSpPr>
        <p:spPr>
          <a:xfrm>
            <a:off x="1066799" y="1959735"/>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RINNOVO E LETTERA AL PRESIDENTE DRAGHI</a:t>
            </a:r>
          </a:p>
        </p:txBody>
      </p:sp>
    </p:spTree>
    <p:extLst>
      <p:ext uri="{BB962C8B-B14F-4D97-AF65-F5344CB8AC3E}">
        <p14:creationId xmlns:p14="http://schemas.microsoft.com/office/powerpoint/2010/main" val="179671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IL CLUB</a:t>
            </a:r>
          </a:p>
        </p:txBody>
      </p:sp>
      <p:sp>
        <p:nvSpPr>
          <p:cNvPr id="6" name="TextBox 6"/>
          <p:cNvSpPr txBox="1"/>
          <p:nvPr/>
        </p:nvSpPr>
        <p:spPr>
          <a:xfrm>
            <a:off x="1028701" y="2926634"/>
            <a:ext cx="11203404" cy="4001608"/>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Women Scientists raccoglie molte delle migliori scienziate italiane in campo biomedico. </a:t>
            </a:r>
          </a:p>
          <a:p>
            <a:pPr>
              <a:lnSpc>
                <a:spcPts val="3499"/>
              </a:lnSpc>
            </a:pPr>
            <a:r>
              <a:rPr lang="it-IT" sz="2499" dirty="0">
                <a:solidFill>
                  <a:srgbClr val="004269"/>
                </a:solidFill>
                <a:latin typeface="Georgia" panose="02040502050405020303" pitchFamily="18" charset="0"/>
              </a:rPr>
              <a:t>Promosso da Fondazione Onda, si è costituito nel maggio 2016 ed è presieduto da Adriana Albini, ideatrice dell’iniziativa, con co-presidente Sonia Levi.</a:t>
            </a:r>
          </a:p>
          <a:p>
            <a:pPr>
              <a:lnSpc>
                <a:spcPts val="3499"/>
              </a:lnSpc>
            </a:pPr>
            <a:endParaRPr lang="en-US" sz="2499" dirty="0">
              <a:solidFill>
                <a:srgbClr val="004269"/>
              </a:solidFill>
              <a:latin typeface="Georgia" panose="02040502050405020303" pitchFamily="18" charset="0"/>
            </a:endParaRPr>
          </a:p>
          <a:p>
            <a:pPr>
              <a:lnSpc>
                <a:spcPts val="3499"/>
              </a:lnSpc>
            </a:pPr>
            <a:r>
              <a:rPr lang="it-IT" sz="2499" dirty="0">
                <a:solidFill>
                  <a:srgbClr val="004269"/>
                </a:solidFill>
                <a:latin typeface="Georgia" panose="02040502050405020303" pitchFamily="18" charset="0"/>
              </a:rPr>
              <a:t>Il gruppo riunisce eccellenze femminili, donne che si contraddistinguono per un’alta produttività scientifica e un alto numero di citazioni, che hanno dato un sostanziale contributo allo sviluppo in campo biomedico, nelle scienze cliniche e nelle neuroscienze.</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4" name="Immagine 3" descr="Immagine che contiene testo, cerchio, emblema, logo&#10;&#10;Descrizione generata automaticamente">
            <a:extLst>
              <a:ext uri="{FF2B5EF4-FFF2-40B4-BE49-F238E27FC236}">
                <a16:creationId xmlns:a16="http://schemas.microsoft.com/office/drawing/2014/main" id="{42923E14-B467-4E3B-B787-8BD984FED9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48" t="20684" r="29191" b="20476"/>
          <a:stretch/>
        </p:blipFill>
        <p:spPr>
          <a:xfrm>
            <a:off x="12793979" y="2478716"/>
            <a:ext cx="4465320" cy="44495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6"/>
          <p:cNvSpPr txBox="1"/>
          <p:nvPr/>
        </p:nvSpPr>
        <p:spPr>
          <a:xfrm>
            <a:off x="1029599" y="5486400"/>
            <a:ext cx="16191601" cy="2241755"/>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Club TIWS ha supportato Fondazione Onda in una campagna di comunicazione per sensibilizzare le giovani generazioni sull'importanza della ricerca scientifica. </a:t>
            </a:r>
          </a:p>
          <a:p>
            <a:pPr>
              <a:lnSpc>
                <a:spcPts val="3499"/>
              </a:lnSpc>
            </a:pPr>
            <a:r>
              <a:rPr lang="it-IT" sz="2499" dirty="0">
                <a:solidFill>
                  <a:srgbClr val="004269"/>
                </a:solidFill>
                <a:latin typeface="Georgia" panose="02040502050405020303" pitchFamily="18" charset="0"/>
              </a:rPr>
              <a:t>Per la campagna sono state realizzate delle video interviste a 4 scienziate del Club (Adriana Albini, Maria Luisa Brandi, Annamaria Colao e Liliana Dell’Osso), successivamente condivisi tramite i canali social della fondazione e diffusi grazie al supporto di alcune università italiane.</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4" name="Immagine 3">
            <a:extLst>
              <a:ext uri="{FF2B5EF4-FFF2-40B4-BE49-F238E27FC236}">
                <a16:creationId xmlns:a16="http://schemas.microsoft.com/office/drawing/2014/main" id="{B0C9CAFC-F46D-06A3-D31D-EC4EEDB9885C}"/>
              </a:ext>
            </a:extLst>
          </p:cNvPr>
          <p:cNvPicPr>
            <a:picLocks noChangeAspect="1"/>
          </p:cNvPicPr>
          <p:nvPr/>
        </p:nvPicPr>
        <p:blipFill>
          <a:blip r:embed="rId3"/>
          <a:stretch>
            <a:fillRect/>
          </a:stretch>
        </p:blipFill>
        <p:spPr>
          <a:xfrm>
            <a:off x="5259600" y="1945560"/>
            <a:ext cx="6696001" cy="3240000"/>
          </a:xfrm>
          <a:prstGeom prst="rect">
            <a:avLst/>
          </a:prstGeom>
        </p:spPr>
      </p:pic>
      <p:sp>
        <p:nvSpPr>
          <p:cNvPr id="8" name="TextBox 5">
            <a:extLst>
              <a:ext uri="{FF2B5EF4-FFF2-40B4-BE49-F238E27FC236}">
                <a16:creationId xmlns:a16="http://schemas.microsoft.com/office/drawing/2014/main" id="{9CD09F14-47A0-0BC8-3C2C-42992C34D37E}"/>
              </a:ext>
            </a:extLst>
          </p:cNvPr>
          <p:cNvSpPr txBox="1"/>
          <p:nvPr/>
        </p:nvSpPr>
        <p:spPr>
          <a:xfrm>
            <a:off x="1028700" y="780253"/>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CAMPAGNA SOCIAL</a:t>
            </a:r>
          </a:p>
        </p:txBody>
      </p:sp>
    </p:spTree>
    <p:extLst>
      <p:ext uri="{BB962C8B-B14F-4D97-AF65-F5344CB8AC3E}">
        <p14:creationId xmlns:p14="http://schemas.microsoft.com/office/powerpoint/2010/main" val="240516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2022</a:t>
            </a:r>
          </a:p>
        </p:txBody>
      </p:sp>
      <p:sp>
        <p:nvSpPr>
          <p:cNvPr id="6" name="TextBox 6"/>
          <p:cNvSpPr txBox="1"/>
          <p:nvPr/>
        </p:nvSpPr>
        <p:spPr>
          <a:xfrm>
            <a:off x="1065600" y="3368759"/>
            <a:ext cx="9754800" cy="4899290"/>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Nel mese di marzo 2022 il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Women Scientists si è rinnovato per la sesta volta, giungendo a comprendere 83 scienziate aderenti.</a:t>
            </a:r>
          </a:p>
          <a:p>
            <a:pPr>
              <a:lnSpc>
                <a:spcPts val="3499"/>
              </a:lnSpc>
            </a:pPr>
            <a:endParaRPr lang="it-IT" sz="2499" dirty="0">
              <a:solidFill>
                <a:srgbClr val="004269"/>
              </a:solidFill>
              <a:latin typeface="Georgia" panose="02040502050405020303" pitchFamily="18" charset="0"/>
            </a:endParaRPr>
          </a:p>
          <a:p>
            <a:pPr>
              <a:lnSpc>
                <a:spcPts val="3499"/>
              </a:lnSpc>
            </a:pPr>
            <a:r>
              <a:rPr lang="it-IT" sz="2499" dirty="0">
                <a:solidFill>
                  <a:srgbClr val="004269"/>
                </a:solidFill>
                <a:latin typeface="Georgia" panose="02040502050405020303" pitchFamily="18" charset="0"/>
              </a:rPr>
              <a:t>Durante il meeting scientifico annuale del Club TIWS, tenutosi a Modena il 23 e 24 settembre, è stato attribuito il Premio «Giovane Promessa TIWS».</a:t>
            </a:r>
          </a:p>
          <a:p>
            <a:pPr>
              <a:lnSpc>
                <a:spcPts val="3499"/>
              </a:lnSpc>
            </a:pPr>
            <a:r>
              <a:rPr lang="it-IT" sz="2499" dirty="0">
                <a:solidFill>
                  <a:srgbClr val="004269"/>
                </a:solidFill>
                <a:latin typeface="Georgia" panose="02040502050405020303" pitchFamily="18" charset="0"/>
              </a:rPr>
              <a:t>Questo premio intende promuovere la ricerca femminile di eccellenza sostenendo e valorizzando le giovani scienziate ed è rivolto alle ricercatrici che operano in Italia in campo biomedico – farmaceutico.</a:t>
            </a:r>
            <a:endParaRPr lang="en-US" sz="2499" dirty="0">
              <a:solidFill>
                <a:srgbClr val="004269"/>
              </a:solidFill>
              <a:latin typeface="Georgia" panose="02040502050405020303" pitchFamily="18" charset="0"/>
            </a:endParaRPr>
          </a:p>
          <a:p>
            <a:pPr>
              <a:lnSpc>
                <a:spcPts val="3499"/>
              </a:lnSpc>
            </a:pPr>
            <a:endParaRPr lang="it-IT" sz="2499" dirty="0">
              <a:solidFill>
                <a:srgbClr val="004269"/>
              </a:solidFill>
              <a:latin typeface="Georgia" panose="02040502050405020303" pitchFamily="18" charset="0"/>
            </a:endParaRP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7" name="Immagine 6">
            <a:extLst>
              <a:ext uri="{FF2B5EF4-FFF2-40B4-BE49-F238E27FC236}">
                <a16:creationId xmlns:a16="http://schemas.microsoft.com/office/drawing/2014/main" id="{50DFBC9E-89A8-5820-F4AD-1B76714B230A}"/>
              </a:ext>
            </a:extLst>
          </p:cNvPr>
          <p:cNvPicPr>
            <a:picLocks noChangeAspect="1"/>
          </p:cNvPicPr>
          <p:nvPr/>
        </p:nvPicPr>
        <p:blipFill>
          <a:blip r:embed="rId3"/>
          <a:stretch>
            <a:fillRect/>
          </a:stretch>
        </p:blipFill>
        <p:spPr>
          <a:xfrm>
            <a:off x="11343939" y="3437339"/>
            <a:ext cx="5877262" cy="3193782"/>
          </a:xfrm>
          <a:prstGeom prst="rect">
            <a:avLst/>
          </a:prstGeom>
        </p:spPr>
      </p:pic>
      <p:sp>
        <p:nvSpPr>
          <p:cNvPr id="3" name="TextBox 5">
            <a:extLst>
              <a:ext uri="{FF2B5EF4-FFF2-40B4-BE49-F238E27FC236}">
                <a16:creationId xmlns:a16="http://schemas.microsoft.com/office/drawing/2014/main" id="{00B98987-C8C5-BF81-8F16-0B21BBD71B1B}"/>
              </a:ext>
            </a:extLst>
          </p:cNvPr>
          <p:cNvSpPr txBox="1"/>
          <p:nvPr/>
        </p:nvSpPr>
        <p:spPr>
          <a:xfrm>
            <a:off x="1028701" y="2005455"/>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RINNOVO E PREMIO “GIOVANE PROMESSA TIWS”</a:t>
            </a:r>
          </a:p>
        </p:txBody>
      </p:sp>
    </p:spTree>
    <p:extLst>
      <p:ext uri="{BB962C8B-B14F-4D97-AF65-F5344CB8AC3E}">
        <p14:creationId xmlns:p14="http://schemas.microsoft.com/office/powerpoint/2010/main" val="218022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EF20D82-3215-0E74-B51D-EB450A0007FD}"/>
              </a:ext>
            </a:extLst>
          </p:cNvPr>
          <p:cNvPicPr>
            <a:picLocks noChangeAspect="1"/>
          </p:cNvPicPr>
          <p:nvPr/>
        </p:nvPicPr>
        <p:blipFill>
          <a:blip r:embed="rId2"/>
          <a:stretch>
            <a:fillRect/>
          </a:stretch>
        </p:blipFill>
        <p:spPr>
          <a:xfrm>
            <a:off x="12592325" y="1647900"/>
            <a:ext cx="4628876" cy="6991200"/>
          </a:xfrm>
          <a:prstGeom prst="rect">
            <a:avLst/>
          </a:prstGeom>
        </p:spPr>
      </p:pic>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2023</a:t>
            </a:r>
          </a:p>
        </p:txBody>
      </p:sp>
      <p:sp>
        <p:nvSpPr>
          <p:cNvPr id="6" name="TextBox 6"/>
          <p:cNvSpPr txBox="1"/>
          <p:nvPr/>
        </p:nvSpPr>
        <p:spPr>
          <a:xfrm>
            <a:off x="1064796" y="3063794"/>
            <a:ext cx="10761444" cy="4899290"/>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settimo rinnovo del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Women Scientists vede l’adesione di 77 scienziate eccellenti, attive in campo biomedico, nelle scienze cliniche e nelle  neuroscienze.</a:t>
            </a:r>
          </a:p>
          <a:p>
            <a:pPr>
              <a:lnSpc>
                <a:spcPts val="3499"/>
              </a:lnSpc>
            </a:pPr>
            <a:endParaRPr lang="it-IT" sz="2499" dirty="0">
              <a:solidFill>
                <a:srgbClr val="004269"/>
              </a:solidFill>
              <a:latin typeface="Georgia" panose="02040502050405020303" pitchFamily="18" charset="0"/>
            </a:endParaRPr>
          </a:p>
          <a:p>
            <a:pPr>
              <a:lnSpc>
                <a:spcPts val="3499"/>
              </a:lnSpc>
            </a:pPr>
            <a:r>
              <a:rPr lang="it-IT" sz="2499" dirty="0">
                <a:solidFill>
                  <a:srgbClr val="004269"/>
                </a:solidFill>
                <a:latin typeface="Georgia" panose="02040502050405020303" pitchFamily="18" charset="0"/>
              </a:rPr>
              <a:t>Il 10 maggio il Club TIWS si è riunito nuovamente a Milano, per  un convegno dedicato ai temi delle disuguaglianze di genere nell'accesso alle terapie, l’impatto delle malattie infettive, la malattia renale cronica in quanto emergenza di salute pubblica, unitamente all’analisi degli sforzi delle ricercatrici nel progredire nella carriera. </a:t>
            </a:r>
          </a:p>
          <a:p>
            <a:pPr>
              <a:lnSpc>
                <a:spcPts val="3499"/>
              </a:lnSpc>
            </a:pPr>
            <a:r>
              <a:rPr lang="it-IT" sz="2499" dirty="0">
                <a:solidFill>
                  <a:srgbClr val="004269"/>
                </a:solidFill>
                <a:latin typeface="Georgia" panose="02040502050405020303" pitchFamily="18" charset="0"/>
              </a:rPr>
              <a:t>Al termine dell’evento alle scienziate presenti è stato consegnato l’attestato di appartenenza al Club TIWS per l’anno 2023.</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sp>
        <p:nvSpPr>
          <p:cNvPr id="4" name="TextBox 5">
            <a:extLst>
              <a:ext uri="{FF2B5EF4-FFF2-40B4-BE49-F238E27FC236}">
                <a16:creationId xmlns:a16="http://schemas.microsoft.com/office/drawing/2014/main" id="{A00C8208-013F-14B1-D90A-B83EF1CF636F}"/>
              </a:ext>
            </a:extLst>
          </p:cNvPr>
          <p:cNvSpPr txBox="1"/>
          <p:nvPr/>
        </p:nvSpPr>
        <p:spPr>
          <a:xfrm>
            <a:off x="1066799" y="1990215"/>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PREMIAZIONE</a:t>
            </a:r>
          </a:p>
        </p:txBody>
      </p:sp>
    </p:spTree>
    <p:extLst>
      <p:ext uri="{BB962C8B-B14F-4D97-AF65-F5344CB8AC3E}">
        <p14:creationId xmlns:p14="http://schemas.microsoft.com/office/powerpoint/2010/main" val="1546111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6"/>
          <p:cNvSpPr txBox="1"/>
          <p:nvPr/>
        </p:nvSpPr>
        <p:spPr>
          <a:xfrm>
            <a:off x="1028701" y="5487242"/>
            <a:ext cx="16156405" cy="4001608"/>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17 novembre si è svolta a Modena la quinta edizione del meeting scientifico annuale del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Women Scientists, organizzato in collaborazione con EWMD Reggio Emilia - Modena. </a:t>
            </a:r>
          </a:p>
          <a:p>
            <a:pPr>
              <a:lnSpc>
                <a:spcPts val="3499"/>
              </a:lnSpc>
            </a:pPr>
            <a:r>
              <a:rPr lang="it-IT" sz="2499" dirty="0">
                <a:solidFill>
                  <a:srgbClr val="004269"/>
                </a:solidFill>
                <a:latin typeface="Georgia" panose="02040502050405020303" pitchFamily="18" charset="0"/>
              </a:rPr>
              <a:t>Il programma dei lavori ha previsto dei laboratori di empowerment manageriale, nonché una sessione di mentoring dedicata alle giovani studentesse e ricercatrici. Ha concluso l’evento una tavola rotonda, aperta alla popolazione, dal titolo «Benessere e longevità:  stile di vita, alimentazione e sport».</a:t>
            </a:r>
          </a:p>
          <a:p>
            <a:pPr>
              <a:lnSpc>
                <a:spcPts val="3499"/>
              </a:lnSpc>
            </a:pPr>
            <a:endParaRPr lang="it-IT" sz="2499" dirty="0">
              <a:solidFill>
                <a:srgbClr val="004269"/>
              </a:solidFill>
              <a:latin typeface="Georgia" panose="02040502050405020303" pitchFamily="18" charset="0"/>
            </a:endParaRPr>
          </a:p>
          <a:p>
            <a:pPr>
              <a:lnSpc>
                <a:spcPts val="3499"/>
              </a:lnSpc>
            </a:pPr>
            <a:r>
              <a:rPr lang="it-IT" sz="2499" dirty="0">
                <a:solidFill>
                  <a:srgbClr val="004269"/>
                </a:solidFill>
                <a:latin typeface="Georgia" panose="02040502050405020303" pitchFamily="18" charset="0"/>
              </a:rPr>
              <a:t>Il convegno ha ospitato inoltre la seconda edizione del Premio «Giovane Promessa TIWS»,  istituito allo scopo di valorizzare le giovani scienziate.</a:t>
            </a:r>
            <a:endParaRPr lang="en-US" sz="2499" dirty="0">
              <a:solidFill>
                <a:srgbClr val="004269"/>
              </a:solidFill>
              <a:latin typeface="Georgia" panose="02040502050405020303" pitchFamily="18" charset="0"/>
            </a:endParaRPr>
          </a:p>
          <a:p>
            <a:pPr>
              <a:lnSpc>
                <a:spcPts val="3499"/>
              </a:lnSpc>
            </a:pPr>
            <a:endParaRPr lang="it-IT" sz="2499" dirty="0">
              <a:solidFill>
                <a:srgbClr val="004269"/>
              </a:solidFill>
              <a:latin typeface="Georgia" panose="02040502050405020303" pitchFamily="18" charset="0"/>
            </a:endParaRP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4" name="Immagine 3">
            <a:extLst>
              <a:ext uri="{FF2B5EF4-FFF2-40B4-BE49-F238E27FC236}">
                <a16:creationId xmlns:a16="http://schemas.microsoft.com/office/drawing/2014/main" id="{789AE1E0-0426-C780-AECE-6508AB552F69}"/>
              </a:ext>
            </a:extLst>
          </p:cNvPr>
          <p:cNvPicPr>
            <a:picLocks noChangeAspect="1"/>
          </p:cNvPicPr>
          <p:nvPr/>
        </p:nvPicPr>
        <p:blipFill>
          <a:blip r:embed="rId3"/>
          <a:stretch>
            <a:fillRect/>
          </a:stretch>
        </p:blipFill>
        <p:spPr>
          <a:xfrm>
            <a:off x="5260662" y="2112827"/>
            <a:ext cx="7226017" cy="3240000"/>
          </a:xfrm>
          <a:prstGeom prst="rect">
            <a:avLst/>
          </a:prstGeom>
        </p:spPr>
      </p:pic>
      <p:sp>
        <p:nvSpPr>
          <p:cNvPr id="8" name="TextBox 5">
            <a:extLst>
              <a:ext uri="{FF2B5EF4-FFF2-40B4-BE49-F238E27FC236}">
                <a16:creationId xmlns:a16="http://schemas.microsoft.com/office/drawing/2014/main" id="{60E8EE65-81FD-27CA-D3FB-A6BEF70ED5A4}"/>
              </a:ext>
            </a:extLst>
          </p:cNvPr>
          <p:cNvSpPr txBox="1"/>
          <p:nvPr/>
        </p:nvSpPr>
        <p:spPr>
          <a:xfrm>
            <a:off x="1028701" y="798150"/>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MEETING SCIENTIFICO E PREMIO “GIOVANE PROMESSA TIWS”</a:t>
            </a:r>
          </a:p>
        </p:txBody>
      </p:sp>
    </p:spTree>
    <p:extLst>
      <p:ext uri="{BB962C8B-B14F-4D97-AF65-F5344CB8AC3E}">
        <p14:creationId xmlns:p14="http://schemas.microsoft.com/office/powerpoint/2010/main" val="200711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2023</a:t>
            </a:r>
          </a:p>
        </p:txBody>
      </p:sp>
      <p:sp>
        <p:nvSpPr>
          <p:cNvPr id="6" name="TextBox 6"/>
          <p:cNvSpPr txBox="1"/>
          <p:nvPr/>
        </p:nvSpPr>
        <p:spPr>
          <a:xfrm>
            <a:off x="1028701" y="6796361"/>
            <a:ext cx="16120310" cy="1757404"/>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2023 ha visto un’attività di rebranding per il </a:t>
            </a:r>
            <a:r>
              <a:rPr lang="en-US" sz="2499" dirty="0">
                <a:solidFill>
                  <a:srgbClr val="004269"/>
                </a:solidFill>
                <a:latin typeface="Georgia" panose="02040502050405020303" pitchFamily="18" charset="0"/>
              </a:rPr>
              <a:t>Club Top Italian Women Scientists, di cui è </a:t>
            </a:r>
            <a:r>
              <a:rPr lang="it-IT" sz="2499" dirty="0">
                <a:solidFill>
                  <a:srgbClr val="004269"/>
                </a:solidFill>
                <a:latin typeface="Georgia" panose="02040502050405020303" pitchFamily="18" charset="0"/>
              </a:rPr>
              <a:t>stato realizzato </a:t>
            </a:r>
            <a:r>
              <a:rPr lang="en-US" sz="2499" dirty="0">
                <a:solidFill>
                  <a:srgbClr val="004269"/>
                </a:solidFill>
                <a:latin typeface="Georgia" panose="02040502050405020303" pitchFamily="18" charset="0"/>
              </a:rPr>
              <a:t>un </a:t>
            </a:r>
            <a:r>
              <a:rPr lang="it-IT" sz="2499" dirty="0">
                <a:solidFill>
                  <a:srgbClr val="004269"/>
                </a:solidFill>
                <a:latin typeface="Georgia" panose="02040502050405020303" pitchFamily="18" charset="0"/>
              </a:rPr>
              <a:t>nuovo logo.</a:t>
            </a:r>
          </a:p>
          <a:p>
            <a:pPr>
              <a:lnSpc>
                <a:spcPts val="3499"/>
              </a:lnSpc>
            </a:pPr>
            <a:r>
              <a:rPr lang="it-IT" sz="2499" dirty="0">
                <a:solidFill>
                  <a:srgbClr val="004269"/>
                </a:solidFill>
                <a:latin typeface="Georgia" panose="02040502050405020303" pitchFamily="18" charset="0"/>
              </a:rPr>
              <a:t>Per illustrare al meglio le attività e le ricerche intraprese dalle diverse scienziate appartenenti al Club è stata creata una pagina Linkedin dedicata.</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9" name="Immagine 8" descr="Immagine che contiene testo, schermata, Carattere, violetto&#10;&#10;Descrizione generata automaticamente">
            <a:extLst>
              <a:ext uri="{FF2B5EF4-FFF2-40B4-BE49-F238E27FC236}">
                <a16:creationId xmlns:a16="http://schemas.microsoft.com/office/drawing/2014/main" id="{BE29C480-B32E-7AD2-0D7F-CD1DB4D95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357" y="2858171"/>
            <a:ext cx="7615286" cy="3692922"/>
          </a:xfrm>
          <a:prstGeom prst="rect">
            <a:avLst/>
          </a:prstGeom>
        </p:spPr>
      </p:pic>
      <p:sp>
        <p:nvSpPr>
          <p:cNvPr id="10" name="TextBox 5">
            <a:extLst>
              <a:ext uri="{FF2B5EF4-FFF2-40B4-BE49-F238E27FC236}">
                <a16:creationId xmlns:a16="http://schemas.microsoft.com/office/drawing/2014/main" id="{D8266F0E-0883-0860-9554-EA0078812803}"/>
              </a:ext>
            </a:extLst>
          </p:cNvPr>
          <p:cNvSpPr txBox="1"/>
          <p:nvPr/>
        </p:nvSpPr>
        <p:spPr>
          <a:xfrm>
            <a:off x="1028701" y="2005455"/>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LINKEDIN</a:t>
            </a:r>
          </a:p>
        </p:txBody>
      </p:sp>
    </p:spTree>
    <p:extLst>
      <p:ext uri="{BB962C8B-B14F-4D97-AF65-F5344CB8AC3E}">
        <p14:creationId xmlns:p14="http://schemas.microsoft.com/office/powerpoint/2010/main" val="355993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in alto arrotondati 3">
            <a:extLst>
              <a:ext uri="{FF2B5EF4-FFF2-40B4-BE49-F238E27FC236}">
                <a16:creationId xmlns:a16="http://schemas.microsoft.com/office/drawing/2014/main" id="{564E8B14-303E-1912-3AE4-9EEB000C2C8C}"/>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6AEA6656-7435-84D3-CA39-918DF275C7B1}"/>
              </a:ext>
            </a:extLst>
          </p:cNvPr>
          <p:cNvPicPr>
            <a:picLocks noChangeAspect="1"/>
          </p:cNvPicPr>
          <p:nvPr/>
        </p:nvPicPr>
        <p:blipFill rotWithShape="1">
          <a:blip r:embed="rId2"/>
          <a:srcRect/>
          <a:stretch/>
        </p:blipFill>
        <p:spPr>
          <a:xfrm>
            <a:off x="0" y="4166754"/>
            <a:ext cx="18288000" cy="1953491"/>
          </a:xfrm>
          <a:prstGeom prst="rect">
            <a:avLst/>
          </a:prstGeom>
        </p:spPr>
      </p:pic>
      <p:sp>
        <p:nvSpPr>
          <p:cNvPr id="2" name="TextBox 5">
            <a:extLst>
              <a:ext uri="{FF2B5EF4-FFF2-40B4-BE49-F238E27FC236}">
                <a16:creationId xmlns:a16="http://schemas.microsoft.com/office/drawing/2014/main" id="{B7B88848-F206-0DA7-3D59-5C08CB0F0356}"/>
              </a:ext>
            </a:extLst>
          </p:cNvPr>
          <p:cNvSpPr txBox="1"/>
          <p:nvPr/>
        </p:nvSpPr>
        <p:spPr>
          <a:xfrm>
            <a:off x="4414634" y="4674172"/>
            <a:ext cx="9458732" cy="938655"/>
          </a:xfrm>
          <a:prstGeom prst="rect">
            <a:avLst/>
          </a:prstGeom>
        </p:spPr>
        <p:txBody>
          <a:bodyPr lIns="0" tIns="0" rIns="0" bIns="0" rtlCol="0" anchor="t">
            <a:spAutoFit/>
          </a:bodyPr>
          <a:lstStyle/>
          <a:p>
            <a:pPr algn="ctr">
              <a:lnSpc>
                <a:spcPts val="7980"/>
              </a:lnSpc>
              <a:spcBef>
                <a:spcPct val="0"/>
              </a:spcBef>
            </a:pPr>
            <a:r>
              <a:rPr lang="en-US" sz="5700" b="1">
                <a:solidFill>
                  <a:srgbClr val="004269"/>
                </a:solidFill>
                <a:latin typeface="Georgia" panose="02040502050405020303" pitchFamily="18" charset="0"/>
              </a:rPr>
              <a:t>GRAZIE</a:t>
            </a:r>
          </a:p>
        </p:txBody>
      </p:sp>
      <p:pic>
        <p:nvPicPr>
          <p:cNvPr id="3" name="Immagine 2">
            <a:extLst>
              <a:ext uri="{FF2B5EF4-FFF2-40B4-BE49-F238E27FC236}">
                <a16:creationId xmlns:a16="http://schemas.microsoft.com/office/drawing/2014/main" id="{94644203-81DF-BCB0-4E7C-134089E0B3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spTree>
    <p:extLst>
      <p:ext uri="{BB962C8B-B14F-4D97-AF65-F5344CB8AC3E}">
        <p14:creationId xmlns:p14="http://schemas.microsoft.com/office/powerpoint/2010/main" val="64853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953303" y="4503153"/>
            <a:ext cx="3314897" cy="1308100"/>
          </a:xfrm>
          <a:prstGeom prst="rect">
            <a:avLst/>
          </a:prstGeom>
        </p:spPr>
        <p:txBody>
          <a:bodyPr wrap="square" lIns="0" tIns="0" rIns="0" bIns="0" rtlCol="0" anchor="t">
            <a:spAutoFit/>
          </a:bodyPr>
          <a:lstStyle/>
          <a:p>
            <a:pPr>
              <a:lnSpc>
                <a:spcPts val="3499"/>
              </a:lnSpc>
            </a:pPr>
            <a:r>
              <a:rPr lang="en-US" sz="2499">
                <a:solidFill>
                  <a:srgbClr val="004269"/>
                </a:solidFill>
                <a:latin typeface="Georgia" panose="02040502050405020303" pitchFamily="18" charset="0"/>
              </a:rPr>
              <a:t>fondazioneonda.it</a:t>
            </a:r>
          </a:p>
          <a:p>
            <a:pPr>
              <a:lnSpc>
                <a:spcPts val="3499"/>
              </a:lnSpc>
            </a:pPr>
            <a:r>
              <a:rPr lang="en-US" sz="2499">
                <a:solidFill>
                  <a:srgbClr val="004269"/>
                </a:solidFill>
                <a:latin typeface="Georgia" panose="02040502050405020303" pitchFamily="18" charset="0"/>
              </a:rPr>
              <a:t>bollinirosa.it</a:t>
            </a:r>
          </a:p>
          <a:p>
            <a:pPr>
              <a:lnSpc>
                <a:spcPts val="3499"/>
              </a:lnSpc>
            </a:pPr>
            <a:r>
              <a:rPr lang="en-US" sz="2499">
                <a:solidFill>
                  <a:srgbClr val="004269"/>
                </a:solidFill>
                <a:latin typeface="Georgia" panose="02040502050405020303" pitchFamily="18" charset="0"/>
              </a:rPr>
              <a:t>bollinirosargento.it</a:t>
            </a:r>
          </a:p>
        </p:txBody>
      </p:sp>
      <p:pic>
        <p:nvPicPr>
          <p:cNvPr id="12" name="Immagine 11">
            <a:extLst>
              <a:ext uri="{FF2B5EF4-FFF2-40B4-BE49-F238E27FC236}">
                <a16:creationId xmlns:a16="http://schemas.microsoft.com/office/drawing/2014/main" id="{A81B2EC9-D813-9E05-4C14-B6A974BE2A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96000" y="3899903"/>
            <a:ext cx="2514600" cy="2514600"/>
          </a:xfrm>
          <a:prstGeom prst="rect">
            <a:avLst/>
          </a:prstGeom>
        </p:spPr>
      </p:pic>
      <p:sp>
        <p:nvSpPr>
          <p:cNvPr id="2" name="Rettangolo con angoli in alto arrotondati 1">
            <a:extLst>
              <a:ext uri="{FF2B5EF4-FFF2-40B4-BE49-F238E27FC236}">
                <a16:creationId xmlns:a16="http://schemas.microsoft.com/office/drawing/2014/main" id="{CAF59C26-7A44-D87D-D5B2-07247D72CEAB}"/>
              </a:ext>
            </a:extLst>
          </p:cNvPr>
          <p:cNvSpPr/>
          <p:nvPr/>
        </p:nvSpPr>
        <p:spPr>
          <a:xfrm flipV="1">
            <a:off x="0" y="0"/>
            <a:ext cx="18288000" cy="3771900"/>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con angoli in alto arrotondati 2">
            <a:extLst>
              <a:ext uri="{FF2B5EF4-FFF2-40B4-BE49-F238E27FC236}">
                <a16:creationId xmlns:a16="http://schemas.microsoft.com/office/drawing/2014/main" id="{28038787-6F50-2138-53A9-F99F987B8B3D}"/>
              </a:ext>
            </a:extLst>
          </p:cNvPr>
          <p:cNvSpPr/>
          <p:nvPr/>
        </p:nvSpPr>
        <p:spPr>
          <a:xfrm>
            <a:off x="36095" y="6542506"/>
            <a:ext cx="18288000" cy="3744493"/>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COME FAR PARTE DEL CLUB</a:t>
            </a:r>
          </a:p>
        </p:txBody>
      </p:sp>
      <p:sp>
        <p:nvSpPr>
          <p:cNvPr id="6" name="TextBox 6"/>
          <p:cNvSpPr txBox="1"/>
          <p:nvPr/>
        </p:nvSpPr>
        <p:spPr>
          <a:xfrm>
            <a:off x="1028701" y="2937255"/>
            <a:ext cx="16154400" cy="2206245"/>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Club è dedicato alle scienziate italiane impegnate nella ricerca, recensite nella classifica dei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Scientists (TIS) di Via-Academy, un censimento degli scienziati italiani di maggior impatto in tutto il mondo, misurato con il valore di H-index, l’indicatore che racchiude sia la produttività sia l’impatto scientifico del ricercatore, nonché la sua continuità nel tempo, e che si basa sul numero di citazioni per ogni pubblicazione.</a:t>
            </a:r>
          </a:p>
          <a:p>
            <a:pPr>
              <a:lnSpc>
                <a:spcPts val="3499"/>
              </a:lnSpc>
            </a:pPr>
            <a:r>
              <a:rPr lang="it-IT" sz="2499" dirty="0">
                <a:solidFill>
                  <a:srgbClr val="004269"/>
                </a:solidFill>
                <a:latin typeface="Georgia" panose="02040502050405020303" pitchFamily="18" charset="0"/>
              </a:rPr>
              <a:t>Per l’appartenenza al Club sono state selezionate le ricercatrici con H-index pari o superiore a 50.</a:t>
            </a:r>
            <a:endParaRPr lang="en-US" sz="2499" dirty="0">
              <a:solidFill>
                <a:srgbClr val="004269"/>
              </a:solidFill>
              <a:latin typeface="Georgia" panose="02040502050405020303" pitchFamily="18" charset="0"/>
            </a:endParaRP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spTree>
    <p:extLst>
      <p:ext uri="{BB962C8B-B14F-4D97-AF65-F5344CB8AC3E}">
        <p14:creationId xmlns:p14="http://schemas.microsoft.com/office/powerpoint/2010/main" val="131741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CHI FA PARTE DEL CLUB</a:t>
            </a:r>
          </a:p>
        </p:txBody>
      </p:sp>
      <p:sp>
        <p:nvSpPr>
          <p:cNvPr id="6" name="TextBox 6"/>
          <p:cNvSpPr txBox="1"/>
          <p:nvPr/>
        </p:nvSpPr>
        <p:spPr>
          <a:xfrm>
            <a:off x="1028701" y="2937255"/>
            <a:ext cx="16154400" cy="2206245"/>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Del Club TIWS fanno parte 77 donne di «impatto» nella biomedicina, nelle scienze cliniche e nelle neuroscienze, non solo nel senso che il loro lavoro impatta sulla società e sulla conoscenza, ma, anche perché, attraverso la loro produzione scientifica letta e citata, si sono conquistate una posizione in vetta in questa specie di «hit parade» al femminile delle italiane nella scienza, in patria e nel mondo. É il consolidarsi di una rete di donne ricercatrici che può rappresentare un riferimento alle giovani ricercatrici e in progetti di comunicazione.</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spTree>
    <p:extLst>
      <p:ext uri="{BB962C8B-B14F-4D97-AF65-F5344CB8AC3E}">
        <p14:creationId xmlns:p14="http://schemas.microsoft.com/office/powerpoint/2010/main" val="311348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graphicFrame>
        <p:nvGraphicFramePr>
          <p:cNvPr id="8" name="Tabella 7">
            <a:extLst>
              <a:ext uri="{FF2B5EF4-FFF2-40B4-BE49-F238E27FC236}">
                <a16:creationId xmlns:a16="http://schemas.microsoft.com/office/drawing/2014/main" id="{E1462FBE-B01A-0EC3-1B6F-B589510AACD6}"/>
              </a:ext>
            </a:extLst>
          </p:cNvPr>
          <p:cNvGraphicFramePr>
            <a:graphicFrameLocks noGrp="1"/>
          </p:cNvGraphicFramePr>
          <p:nvPr>
            <p:extLst>
              <p:ext uri="{D42A27DB-BD31-4B8C-83A1-F6EECF244321}">
                <p14:modId xmlns:p14="http://schemas.microsoft.com/office/powerpoint/2010/main" val="3731353893"/>
              </p:ext>
            </p:extLst>
          </p:nvPr>
        </p:nvGraphicFramePr>
        <p:xfrm>
          <a:off x="3054349" y="1066800"/>
          <a:ext cx="12179301" cy="7213583"/>
        </p:xfrm>
        <a:graphic>
          <a:graphicData uri="http://schemas.openxmlformats.org/drawingml/2006/table">
            <a:tbl>
              <a:tblPr>
                <a:tableStyleId>{5C22544A-7EE6-4342-B048-85BDC9FD1C3A}</a:tableStyleId>
              </a:tblPr>
              <a:tblGrid>
                <a:gridCol w="4059767">
                  <a:extLst>
                    <a:ext uri="{9D8B030D-6E8A-4147-A177-3AD203B41FA5}">
                      <a16:colId xmlns:a16="http://schemas.microsoft.com/office/drawing/2014/main" val="4104185189"/>
                    </a:ext>
                  </a:extLst>
                </a:gridCol>
                <a:gridCol w="4059767">
                  <a:extLst>
                    <a:ext uri="{9D8B030D-6E8A-4147-A177-3AD203B41FA5}">
                      <a16:colId xmlns:a16="http://schemas.microsoft.com/office/drawing/2014/main" val="1286856917"/>
                    </a:ext>
                  </a:extLst>
                </a:gridCol>
                <a:gridCol w="4059767">
                  <a:extLst>
                    <a:ext uri="{9D8B030D-6E8A-4147-A177-3AD203B41FA5}">
                      <a16:colId xmlns:a16="http://schemas.microsoft.com/office/drawing/2014/main" val="4231882669"/>
                    </a:ext>
                  </a:extLst>
                </a:gridCol>
              </a:tblGrid>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Albini Adriana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Altucci Lucia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Basili Stefania </a:t>
                      </a:r>
                    </a:p>
                  </a:txBody>
                  <a:tcPr marL="8703" marR="8703" marT="8703" marB="0" anchor="ctr">
                    <a:solidFill>
                      <a:srgbClr val="8B4B95"/>
                    </a:solidFill>
                  </a:tcPr>
                </a:tc>
                <a:extLst>
                  <a:ext uri="{0D108BD9-81ED-4DB2-BD59-A6C34878D82A}">
                    <a16:rowId xmlns:a16="http://schemas.microsoft.com/office/drawing/2014/main" val="3366627764"/>
                  </a:ext>
                </a:extLst>
              </a:tr>
              <a:tr h="554891">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Benigni Ariela</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Boraschi Diana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Bosetti Cristina </a:t>
                      </a:r>
                    </a:p>
                  </a:txBody>
                  <a:tcPr marL="8703" marR="8703" marT="8703" marB="0" anchor="ctr">
                    <a:solidFill>
                      <a:srgbClr val="8B4B95"/>
                    </a:solidFill>
                  </a:tcPr>
                </a:tc>
                <a:extLst>
                  <a:ext uri="{0D108BD9-81ED-4DB2-BD59-A6C34878D82A}">
                    <a16:rowId xmlns:a16="http://schemas.microsoft.com/office/drawing/2014/main" val="2275685738"/>
                  </a:ext>
                </a:extLst>
              </a:tr>
              <a:tr h="554891">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Brandes Alba</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Brandi Maria Luisa</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Brini Marisa </a:t>
                      </a:r>
                    </a:p>
                  </a:txBody>
                  <a:tcPr marL="8703" marR="8703" marT="8703" marB="0" anchor="ctr">
                    <a:solidFill>
                      <a:srgbClr val="8B4B95"/>
                    </a:solidFill>
                  </a:tcPr>
                </a:tc>
                <a:extLst>
                  <a:ext uri="{0D108BD9-81ED-4DB2-BD59-A6C34878D82A}">
                    <a16:rowId xmlns:a16="http://schemas.microsoft.com/office/drawing/2014/main" val="2775040766"/>
                  </a:ext>
                </a:extLst>
              </a:tr>
              <a:tr h="554891">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Brunetto Maurizia</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Burra Patrizia</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Casadio Rita </a:t>
                      </a:r>
                    </a:p>
                  </a:txBody>
                  <a:tcPr marL="8703" marR="8703" marT="8703" marB="0" anchor="ctr">
                    <a:solidFill>
                      <a:srgbClr val="8B4B95"/>
                    </a:solidFill>
                  </a:tcPr>
                </a:tc>
                <a:extLst>
                  <a:ext uri="{0D108BD9-81ED-4DB2-BD59-A6C34878D82A}">
                    <a16:rowId xmlns:a16="http://schemas.microsoft.com/office/drawing/2014/main" val="3358871410"/>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Cavazzana Calvo Marina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Cerletti Chiara</a:t>
                      </a:r>
                      <a:r>
                        <a:rPr lang="it-IT" sz="1500" b="1" i="0" u="none" strike="noStrike" dirty="0">
                          <a:solidFill>
                            <a:schemeClr val="bg1"/>
                          </a:solidFill>
                          <a:effectLst/>
                          <a:latin typeface="Georgia" panose="02040502050405020303" pitchFamily="18" charset="0"/>
                        </a:rPr>
                        <a:t>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Cetin Irene</a:t>
                      </a:r>
                    </a:p>
                  </a:txBody>
                  <a:tcPr marL="8703" marR="8703" marT="8703" marB="0" anchor="ctr">
                    <a:solidFill>
                      <a:srgbClr val="8B4B95"/>
                    </a:solidFill>
                  </a:tcPr>
                </a:tc>
                <a:extLst>
                  <a:ext uri="{0D108BD9-81ED-4DB2-BD59-A6C34878D82A}">
                    <a16:rowId xmlns:a16="http://schemas.microsoft.com/office/drawing/2014/main" val="2927783682"/>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Cirillo Daniela Maria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Colao Annamaria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Corti Stefania</a:t>
                      </a:r>
                    </a:p>
                  </a:txBody>
                  <a:tcPr marL="8703" marR="8703" marT="8703" marB="0" anchor="ctr">
                    <a:solidFill>
                      <a:srgbClr val="8B4B95"/>
                    </a:solidFill>
                  </a:tcPr>
                </a:tc>
                <a:extLst>
                  <a:ext uri="{0D108BD9-81ED-4DB2-BD59-A6C34878D82A}">
                    <a16:rowId xmlns:a16="http://schemas.microsoft.com/office/drawing/2014/main" val="3513623151"/>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Daidone Maria Grazia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Dal Cin Paola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Dalle Donne Isabella </a:t>
                      </a:r>
                      <a:endParaRPr lang="it-IT" sz="1500" b="0" i="0" u="none" strike="noStrike" dirty="0">
                        <a:solidFill>
                          <a:srgbClr val="000000"/>
                        </a:solidFill>
                        <a:effectLst/>
                        <a:latin typeface="Georgia" panose="02040502050405020303" pitchFamily="18" charset="0"/>
                      </a:endParaRPr>
                    </a:p>
                  </a:txBody>
                  <a:tcPr marL="8703" marR="8703" marT="8703" marB="0" anchor="ctr">
                    <a:solidFill>
                      <a:srgbClr val="8B4B95"/>
                    </a:solidFill>
                  </a:tcPr>
                </a:tc>
                <a:extLst>
                  <a:ext uri="{0D108BD9-81ED-4DB2-BD59-A6C34878D82A}">
                    <a16:rowId xmlns:a16="http://schemas.microsoft.com/office/drawing/2014/main" val="749980489"/>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De Rossi Anita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Dell'Osso Liliana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Di Luca Monica</a:t>
                      </a:r>
                      <a:endParaRPr lang="it-IT" sz="1500" b="0" i="0" u="none" strike="noStrike" dirty="0">
                        <a:solidFill>
                          <a:srgbClr val="000000"/>
                        </a:solidFill>
                        <a:effectLst/>
                        <a:latin typeface="Georgia" panose="02040502050405020303" pitchFamily="18" charset="0"/>
                      </a:endParaRPr>
                    </a:p>
                  </a:txBody>
                  <a:tcPr marL="8703" marR="8703" marT="8703" marB="0" anchor="ctr">
                    <a:solidFill>
                      <a:srgbClr val="8B4B95"/>
                    </a:solidFill>
                  </a:tcPr>
                </a:tc>
                <a:extLst>
                  <a:ext uri="{0D108BD9-81ED-4DB2-BD59-A6C34878D82A}">
                    <a16:rowId xmlns:a16="http://schemas.microsoft.com/office/drawing/2014/main" val="100591496"/>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Di Somma Carolina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Donati Maria Benedetta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Ensoli Barbara</a:t>
                      </a:r>
                    </a:p>
                  </a:txBody>
                  <a:tcPr marL="8703" marR="8703" marT="8703" marB="0" anchor="ctr">
                    <a:solidFill>
                      <a:srgbClr val="8B4B95"/>
                    </a:solidFill>
                  </a:tcPr>
                </a:tc>
                <a:extLst>
                  <a:ext uri="{0D108BD9-81ED-4DB2-BD59-A6C34878D82A}">
                    <a16:rowId xmlns:a16="http://schemas.microsoft.com/office/drawing/2014/main" val="3485192106"/>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Esposito Katherine</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Esposito Susanna</a:t>
                      </a:r>
                      <a:endParaRPr lang="it-IT" sz="1500" b="1" i="0" u="none" strike="noStrike" kern="1200" dirty="0">
                        <a:solidFill>
                          <a:schemeClr val="bg1"/>
                        </a:solidFill>
                        <a:effectLst/>
                        <a:latin typeface="Georgia" panose="02040502050405020303" pitchFamily="18" charset="0"/>
                        <a:ea typeface="+mn-ea"/>
                        <a:cs typeface="+mn-cs"/>
                      </a:endParaRP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Ferracin Manuela</a:t>
                      </a:r>
                    </a:p>
                  </a:txBody>
                  <a:tcPr marL="8703" marR="8703" marT="8703" marB="0" anchor="ctr">
                    <a:solidFill>
                      <a:srgbClr val="8B4B95"/>
                    </a:solidFill>
                  </a:tcPr>
                </a:tc>
                <a:extLst>
                  <a:ext uri="{0D108BD9-81ED-4DB2-BD59-A6C34878D82A}">
                    <a16:rowId xmlns:a16="http://schemas.microsoft.com/office/drawing/2014/main" val="3908641243"/>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Ferraretti Anna Pia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Gandini Sara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Gastaldelli Amalia</a:t>
                      </a:r>
                      <a:endParaRPr lang="it-IT" sz="1500" b="1" i="0" u="none" strike="noStrike" kern="1200" dirty="0">
                        <a:solidFill>
                          <a:schemeClr val="bg1"/>
                        </a:solidFill>
                        <a:effectLst/>
                        <a:latin typeface="Georgia" panose="02040502050405020303" pitchFamily="18" charset="0"/>
                        <a:ea typeface="+mn-ea"/>
                        <a:cs typeface="+mn-cs"/>
                      </a:endParaRPr>
                    </a:p>
                  </a:txBody>
                  <a:tcPr marL="8703" marR="8703" marT="8703" marB="0" anchor="ctr">
                    <a:solidFill>
                      <a:srgbClr val="8B4B95"/>
                    </a:solidFill>
                  </a:tcPr>
                </a:tc>
                <a:extLst>
                  <a:ext uri="{0D108BD9-81ED-4DB2-BD59-A6C34878D82A}">
                    <a16:rowId xmlns:a16="http://schemas.microsoft.com/office/drawing/2014/main" val="1632019603"/>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Gessi Stefania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Giavazzi Raffaella</a:t>
                      </a:r>
                      <a:endParaRPr lang="it-IT" sz="1500" b="1" i="0" u="none" strike="noStrike" kern="1200" dirty="0">
                        <a:solidFill>
                          <a:schemeClr val="bg1"/>
                        </a:solidFill>
                        <a:effectLst/>
                        <a:latin typeface="Georgia" panose="02040502050405020303" pitchFamily="18" charset="0"/>
                        <a:ea typeface="+mn-ea"/>
                        <a:cs typeface="+mn-cs"/>
                      </a:endParaRP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Gloghini Annunziata</a:t>
                      </a:r>
                    </a:p>
                  </a:txBody>
                  <a:tcPr marL="8703" marR="8703" marT="8703" marB="0" anchor="ctr">
                    <a:solidFill>
                      <a:srgbClr val="8B4B95"/>
                    </a:solidFill>
                  </a:tcPr>
                </a:tc>
                <a:extLst>
                  <a:ext uri="{0D108BD9-81ED-4DB2-BD59-A6C34878D82A}">
                    <a16:rowId xmlns:a16="http://schemas.microsoft.com/office/drawing/2014/main" val="1909435563"/>
                  </a:ext>
                </a:extLst>
              </a:tr>
              <a:tr h="5548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Goletti Delia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err="1">
                          <a:solidFill>
                            <a:schemeClr val="bg1"/>
                          </a:solidFill>
                          <a:effectLst/>
                          <a:latin typeface="Georgia" panose="02040502050405020303" pitchFamily="18" charset="0"/>
                          <a:ea typeface="+mn-ea"/>
                          <a:cs typeface="+mn-cs"/>
                        </a:rPr>
                        <a:t>Grandone</a:t>
                      </a:r>
                      <a:r>
                        <a:rPr lang="it-IT" sz="1500" b="1" i="0" u="none" strike="noStrike" kern="1200" dirty="0">
                          <a:solidFill>
                            <a:schemeClr val="bg1"/>
                          </a:solidFill>
                          <a:effectLst/>
                          <a:latin typeface="Georgia" panose="02040502050405020303" pitchFamily="18" charset="0"/>
                          <a:ea typeface="+mn-ea"/>
                          <a:cs typeface="+mn-cs"/>
                        </a:rPr>
                        <a:t> Elvira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Levi Sonia Maria Rosa</a:t>
                      </a:r>
                    </a:p>
                  </a:txBody>
                  <a:tcPr marL="8703" marR="8703" marT="8703" marB="0" anchor="ctr">
                    <a:solidFill>
                      <a:srgbClr val="8B4B95"/>
                    </a:solidFill>
                  </a:tcPr>
                </a:tc>
                <a:extLst>
                  <a:ext uri="{0D108BD9-81ED-4DB2-BD59-A6C34878D82A}">
                    <a16:rowId xmlns:a16="http://schemas.microsoft.com/office/drawing/2014/main" val="3282351726"/>
                  </a:ext>
                </a:extLst>
              </a:tr>
            </a:tbl>
          </a:graphicData>
        </a:graphic>
      </p:graphicFrame>
    </p:spTree>
    <p:extLst>
      <p:ext uri="{BB962C8B-B14F-4D97-AF65-F5344CB8AC3E}">
        <p14:creationId xmlns:p14="http://schemas.microsoft.com/office/powerpoint/2010/main" val="323043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graphicFrame>
        <p:nvGraphicFramePr>
          <p:cNvPr id="8" name="Tabella 7">
            <a:extLst>
              <a:ext uri="{FF2B5EF4-FFF2-40B4-BE49-F238E27FC236}">
                <a16:creationId xmlns:a16="http://schemas.microsoft.com/office/drawing/2014/main" id="{E1462FBE-B01A-0EC3-1B6F-B589510AACD6}"/>
              </a:ext>
            </a:extLst>
          </p:cNvPr>
          <p:cNvGraphicFramePr>
            <a:graphicFrameLocks noGrp="1"/>
          </p:cNvGraphicFramePr>
          <p:nvPr>
            <p:extLst>
              <p:ext uri="{D42A27DB-BD31-4B8C-83A1-F6EECF244321}">
                <p14:modId xmlns:p14="http://schemas.microsoft.com/office/powerpoint/2010/main" val="2326559091"/>
              </p:ext>
            </p:extLst>
          </p:nvPr>
        </p:nvGraphicFramePr>
        <p:xfrm>
          <a:off x="3057402" y="1065600"/>
          <a:ext cx="12173196" cy="7206745"/>
        </p:xfrm>
        <a:graphic>
          <a:graphicData uri="http://schemas.openxmlformats.org/drawingml/2006/table">
            <a:tbl>
              <a:tblPr>
                <a:tableStyleId>{5C22544A-7EE6-4342-B048-85BDC9FD1C3A}</a:tableStyleId>
              </a:tblPr>
              <a:tblGrid>
                <a:gridCol w="4057732">
                  <a:extLst>
                    <a:ext uri="{9D8B030D-6E8A-4147-A177-3AD203B41FA5}">
                      <a16:colId xmlns:a16="http://schemas.microsoft.com/office/drawing/2014/main" val="4104185189"/>
                    </a:ext>
                  </a:extLst>
                </a:gridCol>
                <a:gridCol w="4057732">
                  <a:extLst>
                    <a:ext uri="{9D8B030D-6E8A-4147-A177-3AD203B41FA5}">
                      <a16:colId xmlns:a16="http://schemas.microsoft.com/office/drawing/2014/main" val="1286856917"/>
                    </a:ext>
                  </a:extLst>
                </a:gridCol>
                <a:gridCol w="4057732">
                  <a:extLst>
                    <a:ext uri="{9D8B030D-6E8A-4147-A177-3AD203B41FA5}">
                      <a16:colId xmlns:a16="http://schemas.microsoft.com/office/drawing/2014/main" val="4231882669"/>
                    </a:ext>
                  </a:extLst>
                </a:gridCol>
              </a:tblGrid>
              <a:tr h="5543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err="1">
                          <a:solidFill>
                            <a:schemeClr val="bg1"/>
                          </a:solidFill>
                          <a:effectLst/>
                          <a:latin typeface="Georgia" panose="02040502050405020303" pitchFamily="18" charset="0"/>
                        </a:rPr>
                        <a:t>Mallamaci</a:t>
                      </a:r>
                      <a:r>
                        <a:rPr lang="it-IT" sz="1500" b="1" i="0" u="none" strike="noStrike" dirty="0">
                          <a:solidFill>
                            <a:schemeClr val="bg1"/>
                          </a:solidFill>
                          <a:effectLst/>
                          <a:latin typeface="Georgia" panose="02040502050405020303" pitchFamily="18" charset="0"/>
                        </a:rPr>
                        <a:t> Francesca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Manco Melania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Mangone Lucia</a:t>
                      </a:r>
                    </a:p>
                  </a:txBody>
                  <a:tcPr marL="8703" marR="8703" marT="8703" marB="0" anchor="ctr">
                    <a:solidFill>
                      <a:srgbClr val="8B4B95"/>
                    </a:solidFill>
                  </a:tcPr>
                </a:tc>
                <a:extLst>
                  <a:ext uri="{0D108BD9-81ED-4DB2-BD59-A6C34878D82A}">
                    <a16:rowId xmlns:a16="http://schemas.microsoft.com/office/drawing/2014/main" val="3366627764"/>
                  </a:ext>
                </a:extLst>
              </a:tr>
              <a:tr h="5543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Marcucci Rossella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Masala Giovanna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Massi Daniela </a:t>
                      </a:r>
                    </a:p>
                  </a:txBody>
                  <a:tcPr marL="8703" marR="8703" marT="8703" marB="0" anchor="ctr">
                    <a:solidFill>
                      <a:srgbClr val="8B4B95"/>
                    </a:solidFill>
                  </a:tcPr>
                </a:tc>
                <a:extLst>
                  <a:ext uri="{0D108BD9-81ED-4DB2-BD59-A6C34878D82A}">
                    <a16:rowId xmlns:a16="http://schemas.microsoft.com/office/drawing/2014/main" val="2275685738"/>
                  </a:ext>
                </a:extLst>
              </a:tr>
              <a:tr h="5543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Mecocci Patrizia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Minghetti Luisa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Minutoli Letteria</a:t>
                      </a:r>
                    </a:p>
                  </a:txBody>
                  <a:tcPr marL="8703" marR="8703" marT="8703" marB="0" anchor="ctr">
                    <a:solidFill>
                      <a:srgbClr val="8B4B95"/>
                    </a:solidFill>
                  </a:tcPr>
                </a:tc>
                <a:extLst>
                  <a:ext uri="{0D108BD9-81ED-4DB2-BD59-A6C34878D82A}">
                    <a16:rowId xmlns:a16="http://schemas.microsoft.com/office/drawing/2014/main" val="2775040766"/>
                  </a:ext>
                </a:extLst>
              </a:tr>
              <a:tr h="5543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Montagnana Martina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Monti Daniela </a:t>
                      </a:r>
                    </a:p>
                  </a:txBody>
                  <a:tcPr marL="9525" marR="9525" marT="9525"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Morbidelli Lucia </a:t>
                      </a:r>
                    </a:p>
                  </a:txBody>
                  <a:tcPr marL="8703" marR="8703" marT="8703" marB="0" anchor="ctr">
                    <a:solidFill>
                      <a:srgbClr val="8B4B95"/>
                    </a:solidFill>
                  </a:tcPr>
                </a:tc>
                <a:extLst>
                  <a:ext uri="{0D108BD9-81ED-4DB2-BD59-A6C34878D82A}">
                    <a16:rowId xmlns:a16="http://schemas.microsoft.com/office/drawing/2014/main" val="3358871410"/>
                  </a:ext>
                </a:extLst>
              </a:tr>
              <a:tr h="5543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Morigi Marina </a:t>
                      </a:r>
                    </a:p>
                  </a:txBody>
                  <a:tcPr marL="9525" marR="9525" marT="9525"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Morrone Maria Concetta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kern="1200" dirty="0">
                          <a:solidFill>
                            <a:schemeClr val="bg1"/>
                          </a:solidFill>
                          <a:effectLst/>
                          <a:latin typeface="Georgia" panose="02040502050405020303" pitchFamily="18" charset="0"/>
                          <a:ea typeface="+mn-ea"/>
                          <a:cs typeface="+mn-cs"/>
                        </a:rPr>
                        <a:t>Muiesan Maria Lorenza</a:t>
                      </a:r>
                    </a:p>
                  </a:txBody>
                  <a:tcPr marL="8703" marR="8703" marT="8703" marB="0" anchor="ctr">
                    <a:solidFill>
                      <a:srgbClr val="8B4B95"/>
                    </a:solidFill>
                  </a:tcPr>
                </a:tc>
                <a:extLst>
                  <a:ext uri="{0D108BD9-81ED-4DB2-BD59-A6C34878D82A}">
                    <a16:rowId xmlns:a16="http://schemas.microsoft.com/office/drawing/2014/main" val="2927783682"/>
                  </a:ext>
                </a:extLst>
              </a:tr>
              <a:tr h="5543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Muscogiuri Giovanna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Nacmias Benedetta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Nanni Patrizia </a:t>
                      </a:r>
                    </a:p>
                  </a:txBody>
                  <a:tcPr marL="8703" marR="8703" marT="8703" marB="0" anchor="ctr">
                    <a:solidFill>
                      <a:srgbClr val="8B4B95"/>
                    </a:solidFill>
                  </a:tcPr>
                </a:tc>
                <a:extLst>
                  <a:ext uri="{0D108BD9-81ED-4DB2-BD59-A6C34878D82A}">
                    <a16:rowId xmlns:a16="http://schemas.microsoft.com/office/drawing/2014/main" val="3513623151"/>
                  </a:ext>
                </a:extLst>
              </a:tr>
              <a:tr h="5543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Nappi Rossella</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Negri Eva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Noris Marina </a:t>
                      </a:r>
                    </a:p>
                  </a:txBody>
                  <a:tcPr marL="8703" marR="8703" marT="8703" marB="0" anchor="ctr">
                    <a:solidFill>
                      <a:srgbClr val="8B4B95"/>
                    </a:solidFill>
                  </a:tcPr>
                </a:tc>
                <a:extLst>
                  <a:ext uri="{0D108BD9-81ED-4DB2-BD59-A6C34878D82A}">
                    <a16:rowId xmlns:a16="http://schemas.microsoft.com/office/drawing/2014/main" val="749980489"/>
                  </a:ext>
                </a:extLst>
              </a:tr>
              <a:tr h="5543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Olivieri Fabiola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Patrignani Paola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Perani Daniela </a:t>
                      </a:r>
                    </a:p>
                  </a:txBody>
                  <a:tcPr marL="8703" marR="8703" marT="8703" marB="0" anchor="ctr">
                    <a:solidFill>
                      <a:srgbClr val="8B4B95"/>
                    </a:solidFill>
                  </a:tcPr>
                </a:tc>
                <a:extLst>
                  <a:ext uri="{0D108BD9-81ED-4DB2-BD59-A6C34878D82A}">
                    <a16:rowId xmlns:a16="http://schemas.microsoft.com/office/drawing/2014/main" val="100591496"/>
                  </a:ext>
                </a:extLst>
              </a:tr>
              <a:tr h="5543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Ricciardi Castagnoli Paola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Romani Luigina </a:t>
                      </a:r>
                    </a:p>
                  </a:txBody>
                  <a:tcPr marL="8703" marR="8703" marT="8703" marB="0" anchor="ctr">
                    <a:solidFill>
                      <a:srgbClr val="8B4B95"/>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Sacchi Ada </a:t>
                      </a:r>
                    </a:p>
                  </a:txBody>
                  <a:tcPr marL="8703" marR="8703" marT="8703" marB="0" anchor="ctr">
                    <a:solidFill>
                      <a:srgbClr val="8B4B95"/>
                    </a:solidFill>
                  </a:tcPr>
                </a:tc>
                <a:extLst>
                  <a:ext uri="{0D108BD9-81ED-4DB2-BD59-A6C34878D82A}">
                    <a16:rowId xmlns:a16="http://schemas.microsoft.com/office/drawing/2014/main" val="3485192106"/>
                  </a:ext>
                </a:extLst>
              </a:tr>
              <a:tr h="5543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Sanna Serena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Simoni Manuela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err="1">
                          <a:solidFill>
                            <a:schemeClr val="bg1"/>
                          </a:solidFill>
                          <a:effectLst/>
                          <a:latin typeface="Georgia" panose="02040502050405020303" pitchFamily="18" charset="0"/>
                        </a:rPr>
                        <a:t>Tincani</a:t>
                      </a:r>
                      <a:r>
                        <a:rPr lang="it-IT" sz="1500" b="1" i="0" u="none" strike="noStrike" dirty="0">
                          <a:solidFill>
                            <a:schemeClr val="bg1"/>
                          </a:solidFill>
                          <a:effectLst/>
                          <a:latin typeface="Georgia" panose="02040502050405020303" pitchFamily="18" charset="0"/>
                        </a:rPr>
                        <a:t> Angela</a:t>
                      </a:r>
                    </a:p>
                  </a:txBody>
                  <a:tcPr marL="8703" marR="8703" marT="8703" marB="0" anchor="ctr">
                    <a:solidFill>
                      <a:srgbClr val="8B4B95"/>
                    </a:solidFill>
                  </a:tcPr>
                </a:tc>
                <a:extLst>
                  <a:ext uri="{0D108BD9-81ED-4DB2-BD59-A6C34878D82A}">
                    <a16:rowId xmlns:a16="http://schemas.microsoft.com/office/drawing/2014/main" val="3908641243"/>
                  </a:ext>
                </a:extLst>
              </a:tr>
              <a:tr h="5543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Toffolo Gianna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Toniolo Daniela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Valente Enza Maria</a:t>
                      </a:r>
                    </a:p>
                  </a:txBody>
                  <a:tcPr marL="8703" marR="8703" marT="8703" marB="0" anchor="ctr">
                    <a:solidFill>
                      <a:srgbClr val="8B4B95"/>
                    </a:solidFill>
                  </a:tcPr>
                </a:tc>
                <a:extLst>
                  <a:ext uri="{0D108BD9-81ED-4DB2-BD59-A6C34878D82A}">
                    <a16:rowId xmlns:a16="http://schemas.microsoft.com/office/drawing/2014/main" val="1632019603"/>
                  </a:ext>
                </a:extLst>
              </a:tr>
              <a:tr h="5543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Valtorta Flavia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Varani Katia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Vezzani Annamaria </a:t>
                      </a:r>
                    </a:p>
                  </a:txBody>
                  <a:tcPr marL="8703" marR="8703" marT="8703" marB="0" anchor="ctr">
                    <a:solidFill>
                      <a:srgbClr val="8B4B95"/>
                    </a:solidFill>
                  </a:tcPr>
                </a:tc>
                <a:extLst>
                  <a:ext uri="{0D108BD9-81ED-4DB2-BD59-A6C34878D82A}">
                    <a16:rowId xmlns:a16="http://schemas.microsoft.com/office/drawing/2014/main" val="1909435563"/>
                  </a:ext>
                </a:extLst>
              </a:tr>
              <a:tr h="55436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1500" b="1" i="0" u="none" strike="noStrike" dirty="0" err="1">
                          <a:solidFill>
                            <a:schemeClr val="bg1"/>
                          </a:solidFill>
                          <a:effectLst/>
                          <a:latin typeface="Georgia" panose="02040502050405020303" pitchFamily="18" charset="0"/>
                        </a:rPr>
                        <a:t>Zignego</a:t>
                      </a:r>
                      <a:r>
                        <a:rPr lang="it-IT" sz="1500" b="1" i="0" u="none" strike="noStrike" dirty="0">
                          <a:solidFill>
                            <a:schemeClr val="bg1"/>
                          </a:solidFill>
                          <a:effectLst/>
                          <a:latin typeface="Georgia" panose="02040502050405020303" pitchFamily="18" charset="0"/>
                        </a:rPr>
                        <a:t> Anna Linda </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i="0" u="none" strike="noStrike" dirty="0">
                          <a:solidFill>
                            <a:schemeClr val="bg1"/>
                          </a:solidFill>
                          <a:effectLst/>
                          <a:latin typeface="Georgia" panose="02040502050405020303" pitchFamily="18" charset="0"/>
                        </a:rPr>
                        <a:t>Zoja Carla</a:t>
                      </a:r>
                    </a:p>
                  </a:txBody>
                  <a:tcPr marL="8703" marR="8703" marT="8703" marB="0" anchor="ctr">
                    <a:solidFill>
                      <a:srgbClr val="8B4B9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500" b="0" i="0" u="none" strike="noStrike" dirty="0">
                        <a:solidFill>
                          <a:srgbClr val="000000"/>
                        </a:solidFill>
                        <a:effectLst/>
                        <a:latin typeface="Georgia" panose="02040502050405020303" pitchFamily="18" charset="0"/>
                      </a:endParaRPr>
                    </a:p>
                  </a:txBody>
                  <a:tcPr marL="8703" marR="8703" marT="8703" marB="0" anchor="ctr">
                    <a:solidFill>
                      <a:srgbClr val="8B4B95"/>
                    </a:solidFill>
                  </a:tcPr>
                </a:tc>
                <a:extLst>
                  <a:ext uri="{0D108BD9-81ED-4DB2-BD59-A6C34878D82A}">
                    <a16:rowId xmlns:a16="http://schemas.microsoft.com/office/drawing/2014/main" val="3282351726"/>
                  </a:ext>
                </a:extLst>
              </a:tr>
            </a:tbl>
          </a:graphicData>
        </a:graphic>
      </p:graphicFrame>
    </p:spTree>
    <p:extLst>
      <p:ext uri="{BB962C8B-B14F-4D97-AF65-F5344CB8AC3E}">
        <p14:creationId xmlns:p14="http://schemas.microsoft.com/office/powerpoint/2010/main" val="69763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CE3E79D-299F-1EA3-6BFB-AFD44186910B}"/>
              </a:ext>
            </a:extLst>
          </p:cNvPr>
          <p:cNvSpPr/>
          <p:nvPr/>
        </p:nvSpPr>
        <p:spPr>
          <a:xfrm>
            <a:off x="0" y="0"/>
            <a:ext cx="18288000" cy="10287000"/>
          </a:xfrm>
          <a:prstGeom prst="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414634" y="4674172"/>
            <a:ext cx="9458732" cy="938655"/>
          </a:xfrm>
          <a:prstGeom prst="rect">
            <a:avLst/>
          </a:prstGeom>
        </p:spPr>
        <p:txBody>
          <a:bodyPr lIns="0" tIns="0" rIns="0" bIns="0" rtlCol="0" anchor="t">
            <a:spAutoFit/>
          </a:bodyPr>
          <a:lstStyle/>
          <a:p>
            <a:pPr algn="ctr">
              <a:lnSpc>
                <a:spcPts val="7979"/>
              </a:lnSpc>
              <a:spcBef>
                <a:spcPct val="0"/>
              </a:spcBef>
            </a:pPr>
            <a:r>
              <a:rPr lang="en-US" sz="5699" dirty="0">
                <a:solidFill>
                  <a:srgbClr val="FFFFFF"/>
                </a:solidFill>
                <a:latin typeface="Georgia 1"/>
              </a:rPr>
              <a:t>ATTIVITÀ</a:t>
            </a:r>
            <a:r>
              <a:rPr lang="it-IT" sz="1800" b="1" kern="0" dirty="0">
                <a:effectLst/>
                <a:latin typeface="Georgia" panose="02040502050405020303" pitchFamily="18" charset="0"/>
                <a:ea typeface="Calibri" panose="020F0502020204030204" pitchFamily="34" charset="0"/>
                <a:cs typeface="Times New Roman" panose="02020603050405020304" pitchFamily="18" charset="0"/>
              </a:rPr>
              <a:t> </a:t>
            </a:r>
            <a:endParaRPr lang="en-US" sz="5699" dirty="0">
              <a:solidFill>
                <a:srgbClr val="FFFFFF"/>
              </a:solidFill>
              <a:latin typeface="Georgia 1"/>
            </a:endParaRPr>
          </a:p>
        </p:txBody>
      </p:sp>
    </p:spTree>
    <p:extLst>
      <p:ext uri="{BB962C8B-B14F-4D97-AF65-F5344CB8AC3E}">
        <p14:creationId xmlns:p14="http://schemas.microsoft.com/office/powerpoint/2010/main" val="306864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PREMESSA</a:t>
            </a:r>
          </a:p>
        </p:txBody>
      </p:sp>
      <p:sp>
        <p:nvSpPr>
          <p:cNvPr id="6" name="TextBox 6"/>
          <p:cNvSpPr txBox="1"/>
          <p:nvPr/>
        </p:nvSpPr>
        <p:spPr>
          <a:xfrm>
            <a:off x="1064796" y="2926634"/>
            <a:ext cx="16154400" cy="2206245"/>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Club si propone di organizzare convegni, momenti di approfondimento, presentare dati recenti sulle diverse patologie femminili di cui si occupa, raccogliere l’adesione al Manifesto sulla Salute della donna mettendo in atto azioni concrete per attuarlo, far sì che ogni componente del club sia portavoce delle istanze di Fondazione Onda sulla salute femminile, essere in contatto con organi di comunicazione per pareri su temi di attualità legati a scienza e ricerca.</a:t>
            </a:r>
            <a:endParaRPr lang="en-US" sz="2499" dirty="0">
              <a:solidFill>
                <a:srgbClr val="004269"/>
              </a:solidFill>
              <a:latin typeface="Georgia" panose="02040502050405020303" pitchFamily="18" charset="0"/>
            </a:endParaRP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spTree>
    <p:extLst>
      <p:ext uri="{BB962C8B-B14F-4D97-AF65-F5344CB8AC3E}">
        <p14:creationId xmlns:p14="http://schemas.microsoft.com/office/powerpoint/2010/main" val="366276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in alto arrotondati 1">
            <a:extLst>
              <a:ext uri="{FF2B5EF4-FFF2-40B4-BE49-F238E27FC236}">
                <a16:creationId xmlns:a16="http://schemas.microsoft.com/office/drawing/2014/main" id="{F7A62AFE-B685-8B60-5B2A-898E4F067475}"/>
              </a:ext>
            </a:extLst>
          </p:cNvPr>
          <p:cNvSpPr/>
          <p:nvPr/>
        </p:nvSpPr>
        <p:spPr>
          <a:xfrm>
            <a:off x="0" y="9348345"/>
            <a:ext cx="18288000" cy="938655"/>
          </a:xfrm>
          <a:prstGeom prst="round2SameRect">
            <a:avLst/>
          </a:prstGeom>
          <a:solidFill>
            <a:srgbClr val="00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1028701" y="914400"/>
            <a:ext cx="16192500" cy="938655"/>
          </a:xfrm>
          <a:prstGeom prst="rect">
            <a:avLst/>
          </a:prstGeom>
        </p:spPr>
        <p:txBody>
          <a:bodyPr wrap="square" lIns="0" tIns="0" rIns="0" bIns="0" rtlCol="0" anchor="t">
            <a:spAutoFit/>
          </a:bodyPr>
          <a:lstStyle/>
          <a:p>
            <a:pPr>
              <a:lnSpc>
                <a:spcPts val="7980"/>
              </a:lnSpc>
            </a:pPr>
            <a:r>
              <a:rPr lang="en-US" sz="5700" b="1" dirty="0">
                <a:solidFill>
                  <a:srgbClr val="004269"/>
                </a:solidFill>
                <a:latin typeface="Georgia" panose="02040502050405020303" pitchFamily="18" charset="0"/>
              </a:rPr>
              <a:t>ATTIVITÀ 2016</a:t>
            </a:r>
          </a:p>
        </p:txBody>
      </p:sp>
      <p:sp>
        <p:nvSpPr>
          <p:cNvPr id="6" name="TextBox 6"/>
          <p:cNvSpPr txBox="1"/>
          <p:nvPr/>
        </p:nvSpPr>
        <p:spPr>
          <a:xfrm>
            <a:off x="8778241" y="3220442"/>
            <a:ext cx="8801098" cy="1757404"/>
          </a:xfrm>
          <a:prstGeom prst="rect">
            <a:avLst/>
          </a:prstGeom>
        </p:spPr>
        <p:txBody>
          <a:bodyPr wrap="square" lIns="0" tIns="0" rIns="0" bIns="0" rtlCol="0" anchor="t">
            <a:spAutoFit/>
          </a:bodyPr>
          <a:lstStyle/>
          <a:p>
            <a:pPr>
              <a:lnSpc>
                <a:spcPts val="3499"/>
              </a:lnSpc>
            </a:pPr>
            <a:r>
              <a:rPr lang="it-IT" sz="2499" dirty="0">
                <a:solidFill>
                  <a:srgbClr val="004269"/>
                </a:solidFill>
                <a:latin typeface="Georgia" panose="02040502050405020303" pitchFamily="18" charset="0"/>
              </a:rPr>
              <a:t>Il 25 maggio si è svolta in Regione Lombardia la premiazione delle prime 38 ricercatrici aderenti al Club Top </a:t>
            </a:r>
            <a:r>
              <a:rPr lang="it-IT" sz="2499" dirty="0" err="1">
                <a:solidFill>
                  <a:srgbClr val="004269"/>
                </a:solidFill>
                <a:latin typeface="Georgia" panose="02040502050405020303" pitchFamily="18" charset="0"/>
              </a:rPr>
              <a:t>Italian</a:t>
            </a:r>
            <a:r>
              <a:rPr lang="it-IT" sz="2499" dirty="0">
                <a:solidFill>
                  <a:srgbClr val="004269"/>
                </a:solidFill>
                <a:latin typeface="Georgia" panose="02040502050405020303" pitchFamily="18" charset="0"/>
              </a:rPr>
              <a:t> Woman Scientists 2016.</a:t>
            </a:r>
          </a:p>
          <a:p>
            <a:pPr>
              <a:lnSpc>
                <a:spcPts val="3499"/>
              </a:lnSpc>
            </a:pPr>
            <a:r>
              <a:rPr lang="it-IT" sz="2499" dirty="0">
                <a:solidFill>
                  <a:srgbClr val="004269"/>
                </a:solidFill>
                <a:latin typeface="Georgia" panose="02040502050405020303" pitchFamily="18" charset="0"/>
              </a:rPr>
              <a:t>A ciascuna ricercatrice è stata consegnata una pergamena.</a:t>
            </a:r>
          </a:p>
        </p:txBody>
      </p:sp>
      <p:pic>
        <p:nvPicPr>
          <p:cNvPr id="12" name="Immagine 11">
            <a:extLst>
              <a:ext uri="{FF2B5EF4-FFF2-40B4-BE49-F238E27FC236}">
                <a16:creationId xmlns:a16="http://schemas.microsoft.com/office/drawing/2014/main" id="{CC7EBDAB-4159-4CF0-48BD-152E08428E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263200" y="9488850"/>
            <a:ext cx="720000" cy="720000"/>
          </a:xfrm>
          <a:prstGeom prst="rect">
            <a:avLst/>
          </a:prstGeom>
        </p:spPr>
      </p:pic>
      <p:pic>
        <p:nvPicPr>
          <p:cNvPr id="3" name="Immagine 2">
            <a:extLst>
              <a:ext uri="{FF2B5EF4-FFF2-40B4-BE49-F238E27FC236}">
                <a16:creationId xmlns:a16="http://schemas.microsoft.com/office/drawing/2014/main" id="{E3CA5C19-6F24-E8EF-E6A9-6877FE156407}"/>
              </a:ext>
            </a:extLst>
          </p:cNvPr>
          <p:cNvPicPr>
            <a:picLocks noChangeAspect="1"/>
          </p:cNvPicPr>
          <p:nvPr/>
        </p:nvPicPr>
        <p:blipFill>
          <a:blip r:embed="rId3"/>
          <a:stretch>
            <a:fillRect/>
          </a:stretch>
        </p:blipFill>
        <p:spPr>
          <a:xfrm>
            <a:off x="1066799" y="3294630"/>
            <a:ext cx="7202244" cy="4536220"/>
          </a:xfrm>
          <a:prstGeom prst="rect">
            <a:avLst/>
          </a:prstGeom>
        </p:spPr>
      </p:pic>
      <p:sp>
        <p:nvSpPr>
          <p:cNvPr id="4" name="TextBox 5">
            <a:extLst>
              <a:ext uri="{FF2B5EF4-FFF2-40B4-BE49-F238E27FC236}">
                <a16:creationId xmlns:a16="http://schemas.microsoft.com/office/drawing/2014/main" id="{7F333997-0D24-A1A4-EBE3-ACAC9BF5CBF3}"/>
              </a:ext>
            </a:extLst>
          </p:cNvPr>
          <p:cNvSpPr txBox="1"/>
          <p:nvPr/>
        </p:nvSpPr>
        <p:spPr>
          <a:xfrm>
            <a:off x="1066799" y="1959735"/>
            <a:ext cx="16192500" cy="864467"/>
          </a:xfrm>
          <a:prstGeom prst="rect">
            <a:avLst/>
          </a:prstGeom>
        </p:spPr>
        <p:txBody>
          <a:bodyPr wrap="square" lIns="0" tIns="0" rIns="0" bIns="0" rtlCol="0" anchor="t">
            <a:spAutoFit/>
          </a:bodyPr>
          <a:lstStyle/>
          <a:p>
            <a:pPr>
              <a:lnSpc>
                <a:spcPts val="7980"/>
              </a:lnSpc>
            </a:pPr>
            <a:r>
              <a:rPr lang="en-US" sz="2800" b="1" dirty="0">
                <a:solidFill>
                  <a:srgbClr val="004269"/>
                </a:solidFill>
                <a:latin typeface="Georgia" panose="02040502050405020303" pitchFamily="18" charset="0"/>
              </a:rPr>
              <a:t>PREMIAZIONE</a:t>
            </a:r>
          </a:p>
        </p:txBody>
      </p:sp>
    </p:spTree>
    <p:extLst>
      <p:ext uri="{BB962C8B-B14F-4D97-AF65-F5344CB8AC3E}">
        <p14:creationId xmlns:p14="http://schemas.microsoft.com/office/powerpoint/2010/main" val="215134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a5f xmlns="4f695c68-06df-40f2-8506-e640496a710f" xsi:nil="true"/>
    <lcf76f155ced4ddcb4097134ff3c332f xmlns="4f695c68-06df-40f2-8506-e640496a710f">
      <Terms xmlns="http://schemas.microsoft.com/office/infopath/2007/PartnerControls"/>
    </lcf76f155ced4ddcb4097134ff3c332f>
    <TaxCatchAll xmlns="d9e3dd3f-8eef-4c63-a047-0d0ab69391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97B58318E23EA438ECC317386C2095C" ma:contentTypeVersion="25" ma:contentTypeDescription="Creare un nuovo documento." ma:contentTypeScope="" ma:versionID="2f1084cbf94acd28dc10a3eceabbd0c6">
  <xsd:schema xmlns:xsd="http://www.w3.org/2001/XMLSchema" xmlns:xs="http://www.w3.org/2001/XMLSchema" xmlns:p="http://schemas.microsoft.com/office/2006/metadata/properties" xmlns:ns2="4f695c68-06df-40f2-8506-e640496a710f" xmlns:ns3="d9e3dd3f-8eef-4c63-a047-0d0ab69391df" targetNamespace="http://schemas.microsoft.com/office/2006/metadata/properties" ma:root="true" ma:fieldsID="858b4605f118dc1adcf2c00a9ccfdde0" ns2:_="" ns3:_="">
    <xsd:import namespace="4f695c68-06df-40f2-8506-e640496a710f"/>
    <xsd:import namespace="d9e3dd3f-8eef-4c63-a047-0d0ab69391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va5f" minOccurs="0"/>
                <xsd:element ref="ns2:e9031a1f-84d0-4bb1-bd09-e6c05d38087bCountryOrRegion" minOccurs="0"/>
                <xsd:element ref="ns2:e9031a1f-84d0-4bb1-bd09-e6c05d38087bState" minOccurs="0"/>
                <xsd:element ref="ns2:e9031a1f-84d0-4bb1-bd09-e6c05d38087bCity" minOccurs="0"/>
                <xsd:element ref="ns2:e9031a1f-84d0-4bb1-bd09-e6c05d38087bPostalCode" minOccurs="0"/>
                <xsd:element ref="ns2:e9031a1f-84d0-4bb1-bd09-e6c05d38087bStreet" minOccurs="0"/>
                <xsd:element ref="ns2:e9031a1f-84d0-4bb1-bd09-e6c05d38087bGeoLoc" minOccurs="0"/>
                <xsd:element ref="ns2:e9031a1f-84d0-4bb1-bd09-e6c05d38087bDispNam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95c68-06df-40f2-8506-e640496a7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va5f" ma:index="18" nillable="true" ma:displayName="Posizione" ma:internalName="va5f">
      <xsd:simpleType>
        <xsd:restriction base="dms:Unknown"/>
      </xsd:simpleType>
    </xsd:element>
    <xsd:element name="e9031a1f-84d0-4bb1-bd09-e6c05d38087bCountryOrRegion" ma:index="19" nillable="true" ma:displayName="Posizione: Paese/area geografica" ma:internalName="CountryOrRegion" ma:readOnly="true">
      <xsd:simpleType>
        <xsd:restriction base="dms:Text"/>
      </xsd:simpleType>
    </xsd:element>
    <xsd:element name="e9031a1f-84d0-4bb1-bd09-e6c05d38087bState" ma:index="20" nillable="true" ma:displayName="Posizione: Provincia" ma:internalName="State" ma:readOnly="true">
      <xsd:simpleType>
        <xsd:restriction base="dms:Text"/>
      </xsd:simpleType>
    </xsd:element>
    <xsd:element name="e9031a1f-84d0-4bb1-bd09-e6c05d38087bCity" ma:index="21" nillable="true" ma:displayName="Posizione: Città" ma:internalName="City" ma:readOnly="true">
      <xsd:simpleType>
        <xsd:restriction base="dms:Text"/>
      </xsd:simpleType>
    </xsd:element>
    <xsd:element name="e9031a1f-84d0-4bb1-bd09-e6c05d38087bPostalCode" ma:index="22" nillable="true" ma:displayName="Posizione: CAP" ma:internalName="PostalCode" ma:readOnly="true">
      <xsd:simpleType>
        <xsd:restriction base="dms:Text"/>
      </xsd:simpleType>
    </xsd:element>
    <xsd:element name="e9031a1f-84d0-4bb1-bd09-e6c05d38087bStreet" ma:index="23" nillable="true" ma:displayName="Posizione: Via" ma:internalName="Street" ma:readOnly="true">
      <xsd:simpleType>
        <xsd:restriction base="dms:Text"/>
      </xsd:simpleType>
    </xsd:element>
    <xsd:element name="e9031a1f-84d0-4bb1-bd09-e6c05d38087bGeoLoc" ma:index="24" nillable="true" ma:displayName="Posizione: Coordinate" ma:internalName="GeoLoc" ma:readOnly="true">
      <xsd:simpleType>
        <xsd:restriction base="dms:Unknown"/>
      </xsd:simpleType>
    </xsd:element>
    <xsd:element name="e9031a1f-84d0-4bb1-bd09-e6c05d38087bDispName" ma:index="25" nillable="true" ma:displayName="Posizione: nome"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Tag immagine" ma:readOnly="false" ma:fieldId="{5cf76f15-5ced-4ddc-b409-7134ff3c332f}" ma:taxonomyMulti="true" ma:sspId="d9af7734-1176-43dc-8122-1c8aa0d8f1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e3dd3f-8eef-4c63-a047-0d0ab69391df" elementFormDefault="qualified">
    <xsd:import namespace="http://schemas.microsoft.com/office/2006/documentManagement/types"/>
    <xsd:import namespace="http://schemas.microsoft.com/office/infopath/2007/PartnerControls"/>
    <xsd:element name="SharedWithUsers" ma:index="2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Condiviso con dettagli" ma:internalName="SharedWithDetails" ma:readOnly="true">
      <xsd:simpleType>
        <xsd:restriction base="dms:Note">
          <xsd:maxLength value="255"/>
        </xsd:restriction>
      </xsd:simpleType>
    </xsd:element>
    <xsd:element name="TaxCatchAll" ma:index="31" nillable="true" ma:displayName="Taxonomy Catch All Column" ma:hidden="true" ma:list="{21f831ed-5547-4ab1-83b0-cf700445aefe}" ma:internalName="TaxCatchAll" ma:showField="CatchAllData" ma:web="d9e3dd3f-8eef-4c63-a047-0d0ab69391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570EC6-32B7-4E52-930C-51BF72ED40B9}">
  <ds:schemaRefs>
    <ds:schemaRef ds:uri="http://schemas.microsoft.com/sharepoint/v3/contenttype/forms"/>
  </ds:schemaRefs>
</ds:datastoreItem>
</file>

<file path=customXml/itemProps2.xml><?xml version="1.0" encoding="utf-8"?>
<ds:datastoreItem xmlns:ds="http://schemas.openxmlformats.org/officeDocument/2006/customXml" ds:itemID="{E6252D68-B019-47B5-BA62-EDE71BFF4787}">
  <ds:schemaRefs>
    <ds:schemaRef ds:uri="4f695c68-06df-40f2-8506-e640496a710f"/>
    <ds:schemaRef ds:uri="d9e3dd3f-8eef-4c63-a047-0d0ab69391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3FEE685-0CCB-48C8-BB47-71EB377D1589}">
  <ds:schemaRefs>
    <ds:schemaRef ds:uri="4f695c68-06df-40f2-8506-e640496a710f"/>
    <ds:schemaRef ds:uri="d9e3dd3f-8eef-4c63-a047-0d0ab69391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558</TotalTime>
  <Words>1701</Words>
  <Application>Microsoft Office PowerPoint</Application>
  <PresentationFormat>Personalizzato</PresentationFormat>
  <Paragraphs>158</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Georgia</vt:lpstr>
      <vt:lpstr>Calibri</vt:lpstr>
      <vt:lpstr>Arial</vt:lpstr>
      <vt:lpstr>Georgia 1</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Fondazione Onda_ Format presentazioni</dc:title>
  <cp:lastModifiedBy>Marco Brugora</cp:lastModifiedBy>
  <cp:revision>6</cp:revision>
  <dcterms:created xsi:type="dcterms:W3CDTF">2006-08-16T00:00:00Z</dcterms:created>
  <dcterms:modified xsi:type="dcterms:W3CDTF">2023-11-30T16:03:59Z</dcterms:modified>
  <dc:identifier>DAFZbryd26U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0x010100B97B58318E23EA438ECC317386C2095C</vt:lpwstr>
  </property>
  <property fmtid="{D5CDD505-2E9C-101B-9397-08002B2CF9AE}" pid="3" name="MediaServiceImageTags">
    <vt:lpwstr/>
  </property>
</Properties>
</file>